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8"/>
  </p:notesMasterIdLst>
  <p:sldIdLst>
    <p:sldId id="259" r:id="rId6"/>
    <p:sldId id="296" r:id="rId7"/>
    <p:sldId id="260" r:id="rId8"/>
    <p:sldId id="297" r:id="rId9"/>
    <p:sldId id="261" r:id="rId10"/>
    <p:sldId id="263" r:id="rId11"/>
    <p:sldId id="306" r:id="rId12"/>
    <p:sldId id="264" r:id="rId13"/>
    <p:sldId id="266" r:id="rId14"/>
    <p:sldId id="299" r:id="rId15"/>
    <p:sldId id="270" r:id="rId16"/>
    <p:sldId id="274" r:id="rId17"/>
    <p:sldId id="271" r:id="rId18"/>
    <p:sldId id="272" r:id="rId19"/>
    <p:sldId id="302" r:id="rId20"/>
    <p:sldId id="275" r:id="rId21"/>
    <p:sldId id="276" r:id="rId22"/>
    <p:sldId id="277" r:id="rId23"/>
    <p:sldId id="283" r:id="rId24"/>
    <p:sldId id="284" r:id="rId25"/>
    <p:sldId id="278" r:id="rId26"/>
    <p:sldId id="279" r:id="rId27"/>
    <p:sldId id="309" r:id="rId28"/>
    <p:sldId id="285" r:id="rId29"/>
    <p:sldId id="286" r:id="rId30"/>
    <p:sldId id="290" r:id="rId31"/>
    <p:sldId id="292" r:id="rId32"/>
    <p:sldId id="307" r:id="rId33"/>
    <p:sldId id="308" r:id="rId34"/>
    <p:sldId id="293" r:id="rId35"/>
    <p:sldId id="304" r:id="rId36"/>
    <p:sldId id="257" r:id="rId37"/>
  </p:sldIdLst>
  <p:sldSz cx="9144000" cy="5143500" type="screen16x9"/>
  <p:notesSz cx="6858000" cy="9144000"/>
  <p:defaultText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Verdeyen" initials="AV" lastIdx="9" clrIdx="0">
    <p:extLst>
      <p:ext uri="{19B8F6BF-5375-455C-9EA6-DF929625EA0E}">
        <p15:presenceInfo xmlns:p15="http://schemas.microsoft.com/office/powerpoint/2012/main" userId="An Verdeyen" providerId="None"/>
      </p:ext>
    </p:extLst>
  </p:cmAuthor>
  <p:cmAuthor id="2" name="Schoeters Koen" initials="SK" lastIdx="1" clrIdx="1">
    <p:extLst>
      <p:ext uri="{19B8F6BF-5375-455C-9EA6-DF929625EA0E}">
        <p15:presenceInfo xmlns:p15="http://schemas.microsoft.com/office/powerpoint/2012/main" userId="S::koen.schoeters@vlaanderen.be::8af51709-54f3-4147-aca5-7e1f6bb15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9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701" autoAdjust="0"/>
  </p:normalViewPr>
  <p:slideViewPr>
    <p:cSldViewPr snapToGrid="0" snapToObjects="1">
      <p:cViewPr varScale="1">
        <p:scale>
          <a:sx n="105" d="100"/>
          <a:sy n="105" d="100"/>
        </p:scale>
        <p:origin x="126" y="4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3-10T14:21:28.859" idx="1">
    <p:pos x="10" y="10"/>
    <p:text>aanpassen!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8F43A-390D-4103-8469-D486226C4285}" type="datetimeFigureOut">
              <a:rPr lang="nl-BE" smtClean="0"/>
              <a:t>12/03/2020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BB2DB-20A3-4F73-910A-38BF287E96E7}" type="slidenum">
              <a:rPr lang="nl-BE" smtClean="0"/>
              <a:t>‹nr.›</a:t>
            </a:fld>
            <a:endParaRPr lang="nl-BE"/>
          </a:p>
        </p:txBody>
      </p:sp>
    </p:spTree>
    <p:extLst>
      <p:ext uri="{BB962C8B-B14F-4D97-AF65-F5344CB8AC3E}">
        <p14:creationId xmlns:p14="http://schemas.microsoft.com/office/powerpoint/2010/main" val="314198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heb je nodig?</a:t>
            </a:r>
          </a:p>
          <a:p>
            <a:pPr marL="171450" indent="-171450">
              <a:buFontTx/>
              <a:buChar char="-"/>
            </a:pPr>
            <a:r>
              <a:rPr lang="nl-BE" dirty="0"/>
              <a:t>Blaadjes + papier (om te teek te kunnen tekenen)</a:t>
            </a:r>
          </a:p>
          <a:p>
            <a:pPr marL="171450" indent="-171450">
              <a:buFontTx/>
              <a:buChar char="-"/>
            </a:pPr>
            <a:r>
              <a:rPr lang="nl-BE" b="1" dirty="0">
                <a:solidFill>
                  <a:srgbClr val="FF0000"/>
                </a:solidFill>
              </a:rPr>
              <a:t>Eventueel de gids “Wat te doen bij een tekenbeet?”.  Elke grote jeugdbeweging kreeg een gids via het agentschap Zorg en Gezondheid of via hun koepel.  De anderen kunnen dit bestellen via de website tekenbeten.be.  De gids kan ook besteld worden door scholen en wandelverenigingen.</a:t>
            </a: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a:t>
            </a:fld>
            <a:endParaRPr lang="nl-BE"/>
          </a:p>
        </p:txBody>
      </p:sp>
    </p:spTree>
    <p:extLst>
      <p:ext uri="{BB962C8B-B14F-4D97-AF65-F5344CB8AC3E}">
        <p14:creationId xmlns:p14="http://schemas.microsoft.com/office/powerpoint/2010/main" val="416724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eerste stap die je zal nemen is het controleren op tekenbeten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10</a:t>
            </a:fld>
            <a:endParaRPr lang="nl-BE"/>
          </a:p>
        </p:txBody>
      </p:sp>
    </p:spTree>
    <p:extLst>
      <p:ext uri="{BB962C8B-B14F-4D97-AF65-F5344CB8AC3E}">
        <p14:creationId xmlns:p14="http://schemas.microsoft.com/office/powerpoint/2010/main" val="70497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Waarom moet je controleren op tekenbeten?</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Al</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dagelijks te controleren!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11</a:t>
            </a:fld>
            <a:endParaRPr lang="nl-BE"/>
          </a:p>
        </p:txBody>
      </p:sp>
    </p:spTree>
    <p:extLst>
      <p:ext uri="{BB962C8B-B14F-4D97-AF65-F5344CB8AC3E}">
        <p14:creationId xmlns:p14="http://schemas.microsoft.com/office/powerpoint/2010/main" val="341013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is erg klein, zijn beet is pijnloos en hij zoekt naar een warm plekje om zich vast te hechten. Dat kan overal op je lichaam zijn en vaak i</a:t>
            </a:r>
            <a:r>
              <a:rPr lang="nl-BE" sz="1200" b="0" i="0" strike="sngStrike" kern="1200" dirty="0">
                <a:solidFill>
                  <a:schemeClr val="tx1"/>
                </a:solidFill>
                <a:effectLst/>
                <a:latin typeface="+mn-lt"/>
                <a:ea typeface="+mn-ea"/>
                <a:cs typeface="+mn-cs"/>
              </a:rPr>
              <a:t>n huidplooien </a:t>
            </a:r>
            <a:r>
              <a:rPr lang="nl-BE" sz="1200" b="0" i="0" strike="noStrike" kern="1200" dirty="0">
                <a:solidFill>
                  <a:schemeClr val="tx1"/>
                </a:solidFill>
                <a:effectLst/>
                <a:latin typeface="+mn-lt"/>
                <a:ea typeface="+mn-ea"/>
                <a:cs typeface="+mn-cs"/>
              </a:rPr>
              <a:t>op plaatsen </a:t>
            </a:r>
            <a:r>
              <a:rPr lang="nl-BE" sz="1200" b="0" i="0" kern="1200" dirty="0">
                <a:solidFill>
                  <a:schemeClr val="tx1"/>
                </a:solidFill>
                <a:effectLst/>
                <a:latin typeface="+mn-lt"/>
                <a:ea typeface="+mn-ea"/>
                <a:cs typeface="+mn-cs"/>
              </a:rPr>
              <a:t>waar de teek moeilijker zichtbaar is. Controleer jezelf en je kind dus ook overal! Niet enkel je armen, benen, borstkas en buik, maar ook je</a:t>
            </a:r>
          </a:p>
          <a:p>
            <a:r>
              <a:rPr lang="nl-BE" sz="1200" b="0" i="0" kern="1200" dirty="0">
                <a:solidFill>
                  <a:schemeClr val="tx1"/>
                </a:solidFill>
                <a:effectLst/>
                <a:latin typeface="+mn-lt"/>
                <a:ea typeface="+mn-ea"/>
                <a:cs typeface="+mn-cs"/>
              </a:rPr>
              <a:t>- Hoofd</a:t>
            </a:r>
          </a:p>
          <a:p>
            <a:r>
              <a:rPr lang="nl-BE" sz="1200" b="0" i="0" kern="1200" dirty="0">
                <a:solidFill>
                  <a:schemeClr val="tx1"/>
                </a:solidFill>
                <a:effectLst/>
                <a:latin typeface="+mn-lt"/>
                <a:ea typeface="+mn-ea"/>
                <a:cs typeface="+mn-cs"/>
              </a:rPr>
              <a:t>- Haarlijn</a:t>
            </a:r>
          </a:p>
          <a:p>
            <a:r>
              <a:rPr lang="nl-BE" sz="1200" b="0" i="0" kern="1200" dirty="0">
                <a:solidFill>
                  <a:schemeClr val="tx1"/>
                </a:solidFill>
                <a:effectLst/>
                <a:latin typeface="+mn-lt"/>
                <a:ea typeface="+mn-ea"/>
                <a:cs typeface="+mn-cs"/>
              </a:rPr>
              <a:t>- Achter de oren</a:t>
            </a:r>
          </a:p>
          <a:p>
            <a:r>
              <a:rPr lang="nl-BE" sz="1200" b="0" i="0" kern="1200" dirty="0">
                <a:solidFill>
                  <a:schemeClr val="tx1"/>
                </a:solidFill>
                <a:effectLst/>
                <a:latin typeface="+mn-lt"/>
                <a:ea typeface="+mn-ea"/>
                <a:cs typeface="+mn-cs"/>
              </a:rPr>
              <a:t>- Oksels</a:t>
            </a:r>
          </a:p>
          <a:p>
            <a:r>
              <a:rPr lang="nl-BE" sz="1200" b="0" i="0" kern="1200" dirty="0">
                <a:solidFill>
                  <a:schemeClr val="tx1"/>
                </a:solidFill>
                <a:effectLst/>
                <a:latin typeface="+mn-lt"/>
                <a:ea typeface="+mn-ea"/>
                <a:cs typeface="+mn-cs"/>
              </a:rPr>
              <a:t>- Navel</a:t>
            </a:r>
          </a:p>
          <a:p>
            <a:r>
              <a:rPr lang="nl-BE" sz="1200" b="0" i="0" kern="1200" dirty="0">
                <a:solidFill>
                  <a:schemeClr val="tx1"/>
                </a:solidFill>
                <a:effectLst/>
                <a:latin typeface="+mn-lt"/>
                <a:ea typeface="+mn-ea"/>
                <a:cs typeface="+mn-cs"/>
              </a:rPr>
              <a:t>- Lies</a:t>
            </a:r>
          </a:p>
          <a:p>
            <a:r>
              <a:rPr lang="nl-BE" sz="1200" b="0" i="0" kern="1200" dirty="0">
                <a:solidFill>
                  <a:schemeClr val="tx1"/>
                </a:solidFill>
                <a:effectLst/>
                <a:latin typeface="+mn-lt"/>
                <a:ea typeface="+mn-ea"/>
                <a:cs typeface="+mn-cs"/>
              </a:rPr>
              <a:t>- Bilnaad</a:t>
            </a:r>
          </a:p>
          <a:p>
            <a:r>
              <a:rPr lang="nl-BE" sz="1200" b="0" i="0" kern="1200" dirty="0">
                <a:solidFill>
                  <a:schemeClr val="tx1"/>
                </a:solidFill>
                <a:effectLst/>
                <a:latin typeface="+mn-lt"/>
                <a:ea typeface="+mn-ea"/>
                <a:cs typeface="+mn-cs"/>
              </a:rPr>
              <a:t>- Knieholte</a:t>
            </a:r>
          </a:p>
          <a:p>
            <a:r>
              <a:rPr lang="nl-BE" sz="1200" b="0" i="0" kern="1200" dirty="0">
                <a:solidFill>
                  <a:schemeClr val="tx1"/>
                </a:solidFill>
                <a:effectLst/>
                <a:latin typeface="+mn-lt"/>
                <a:ea typeface="+mn-ea"/>
                <a:cs typeface="+mn-cs"/>
              </a:rPr>
              <a:t>- Tussen de tenen</a:t>
            </a:r>
          </a:p>
          <a:p>
            <a:r>
              <a:rPr lang="nl-BE" sz="1200" b="0" i="0" kern="1200" dirty="0">
                <a:solidFill>
                  <a:schemeClr val="tx1"/>
                </a:solidFill>
                <a:effectLst/>
                <a:latin typeface="+mn-lt"/>
                <a:ea typeface="+mn-ea"/>
                <a:cs typeface="+mn-cs"/>
              </a:rPr>
              <a:t>Laat anderen je helpen of gebruik een spiegel.</a:t>
            </a:r>
          </a:p>
          <a:p>
            <a:endParaRPr lang="en-US"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12</a:t>
            </a:fld>
            <a:endParaRPr lang="nl-BE"/>
          </a:p>
        </p:txBody>
      </p:sp>
    </p:spTree>
    <p:extLst>
      <p:ext uri="{BB962C8B-B14F-4D97-AF65-F5344CB8AC3E}">
        <p14:creationId xmlns:p14="http://schemas.microsoft.com/office/powerpoint/2010/main" val="225149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en je kind dagelijks te controleren</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13</a:t>
            </a:fld>
            <a:endParaRPr lang="nl-BE"/>
          </a:p>
        </p:txBody>
      </p:sp>
    </p:spTree>
    <p:extLst>
      <p:ext uri="{BB962C8B-B14F-4D97-AF65-F5344CB8AC3E}">
        <p14:creationId xmlns:p14="http://schemas.microsoft.com/office/powerpoint/2010/main" val="278735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pakken jullie dit nu al aan? Controleren jullie elke avond? Hoe kan je dit inpassen?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14</a:t>
            </a:fld>
            <a:endParaRPr lang="nl-BE"/>
          </a:p>
        </p:txBody>
      </p:sp>
    </p:spTree>
    <p:extLst>
      <p:ext uri="{BB962C8B-B14F-4D97-AF65-F5344CB8AC3E}">
        <p14:creationId xmlns:p14="http://schemas.microsoft.com/office/powerpoint/2010/main" val="395419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kinderen die op kamp gaan en gecontroleerd moeten worden, geeft </a:t>
            </a:r>
            <a:r>
              <a:rPr lang="nl-BE" dirty="0" err="1"/>
              <a:t>sensoa</a:t>
            </a:r>
            <a:r>
              <a:rPr lang="nl-BE" dirty="0"/>
              <a:t> een aantal richtlijnen mee.</a:t>
            </a:r>
          </a:p>
          <a:p>
            <a:r>
              <a:rPr lang="nl-BE" dirty="0"/>
              <a:t>Controleren op tekenbeten wil zeggend dat je jezelf en anderen moet controleren op soms intieme plaatsen. Volgende richtlijnen kunnen je hierbij helpen:</a:t>
            </a:r>
          </a:p>
          <a:p>
            <a:r>
              <a:rPr lang="nl-BE" dirty="0"/>
              <a:t>- Leg kinderen en jongeren uit waarom een tekenbetencontrole nodig is</a:t>
            </a:r>
          </a:p>
          <a:p>
            <a:r>
              <a:rPr lang="nl-BE" dirty="0"/>
              <a:t>- Zorg dat kinderen en jongeren inspraak hebben over de manier waarop een tekenbetencontrole gebeurt.</a:t>
            </a:r>
          </a:p>
          <a:p>
            <a:r>
              <a:rPr lang="nl-BE" dirty="0"/>
              <a:t>- Respecteer de privacy en schep een veilig klimaat</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15</a:t>
            </a:fld>
            <a:endParaRPr lang="nl-BE"/>
          </a:p>
        </p:txBody>
      </p:sp>
    </p:spTree>
    <p:extLst>
      <p:ext uri="{BB962C8B-B14F-4D97-AF65-F5344CB8AC3E}">
        <p14:creationId xmlns:p14="http://schemas.microsoft.com/office/powerpoint/2010/main" val="377719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je een teek hebt gevonden, kom de volgende stap: de teek verwijderen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16</a:t>
            </a:fld>
            <a:endParaRPr lang="nl-BE"/>
          </a:p>
        </p:txBody>
      </p:sp>
    </p:spTree>
    <p:extLst>
      <p:ext uri="{BB962C8B-B14F-4D97-AF65-F5344CB8AC3E}">
        <p14:creationId xmlns:p14="http://schemas.microsoft.com/office/powerpoint/2010/main" val="70919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publiek: Hoe verwijder je een teek? Wat zijn jullie ervaringen?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17</a:t>
            </a:fld>
            <a:endParaRPr lang="nl-BE"/>
          </a:p>
        </p:txBody>
      </p:sp>
    </p:spTree>
    <p:extLst>
      <p:ext uri="{BB962C8B-B14F-4D97-AF65-F5344CB8AC3E}">
        <p14:creationId xmlns:p14="http://schemas.microsoft.com/office/powerpoint/2010/main" val="208875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verwijderen is niet moeilijk, maar het is wel belangrijk dat je dit op de juiste manier doet omdat de bacterie die de ziekte van Lyme veroorzaakt ook het vaakst in het spijsverteringsstelsel van de teek zit. Als je de teek te sterk gaat manipuleren, kan hij gaan braken en zo wordt de kans op besmetting groter. Daarom volg je best volgende tips:</a:t>
            </a:r>
          </a:p>
          <a:p>
            <a:r>
              <a:rPr lang="nl-BE" sz="1200" b="0" i="0" kern="1200" dirty="0">
                <a:solidFill>
                  <a:schemeClr val="tx1"/>
                </a:solidFill>
                <a:effectLst/>
                <a:latin typeface="+mn-lt"/>
                <a:ea typeface="+mn-ea"/>
                <a:cs typeface="+mn-cs"/>
              </a:rPr>
              <a:t>- Verwijder de teek rustig in één beweging.</a:t>
            </a:r>
          </a:p>
          <a:p>
            <a:pPr marL="628650" lvl="1" indent="-171450">
              <a:buFontTx/>
              <a:buChar char="-"/>
            </a:pPr>
            <a:r>
              <a:rPr lang="nl-BE" sz="1200" b="0" i="0" kern="1200" dirty="0">
                <a:solidFill>
                  <a:schemeClr val="tx1"/>
                </a:solidFill>
                <a:effectLst/>
                <a:latin typeface="+mn-lt"/>
                <a:ea typeface="+mn-ea"/>
                <a:cs typeface="+mn-cs"/>
              </a:rPr>
              <a:t>Knijp een teek niet plat, want dan kan hij de bacterie die de ziekte van Lyme veroorzaakt, doorgeven. </a:t>
            </a:r>
          </a:p>
          <a:p>
            <a:pPr marL="628650" lvl="1" indent="-171450">
              <a:buFontTx/>
              <a:buChar char="-"/>
            </a:pPr>
            <a:r>
              <a:rPr lang="nl-BE" sz="1200" b="0" i="0" kern="1200" dirty="0">
                <a:solidFill>
                  <a:schemeClr val="tx1"/>
                </a:solidFill>
                <a:effectLst/>
                <a:latin typeface="+mn-lt"/>
                <a:ea typeface="+mn-ea"/>
                <a:cs typeface="+mn-cs"/>
              </a:rPr>
              <a:t>Gebruik geen alcohol, jodium, zeep, ether of olie. Zo vermijd je dat de teek ziektekiemen doorgeeft door over te geven. </a:t>
            </a:r>
          </a:p>
          <a:p>
            <a:pPr marL="628650" lvl="1" indent="-171450">
              <a:buFontTx/>
              <a:buChar char="-"/>
            </a:pPr>
            <a:r>
              <a:rPr lang="nl-BE" sz="1200" b="0" i="0" kern="1200" dirty="0">
                <a:solidFill>
                  <a:schemeClr val="tx1"/>
                </a:solidFill>
                <a:effectLst/>
                <a:latin typeface="+mn-lt"/>
                <a:ea typeface="+mn-ea"/>
                <a:cs typeface="+mn-cs"/>
              </a:rPr>
              <a:t>Verbrand de teek ook niet.</a:t>
            </a:r>
          </a:p>
          <a:p>
            <a:r>
              <a:rPr lang="nl-BE" sz="1200" b="0" i="0" kern="1200" dirty="0">
                <a:solidFill>
                  <a:schemeClr val="tx1"/>
                </a:solidFill>
                <a:effectLst/>
                <a:latin typeface="+mn-lt"/>
                <a:ea typeface="+mn-ea"/>
                <a:cs typeface="+mn-cs"/>
              </a:rPr>
              <a:t>	- Draai niet aan een teek. </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Elke manipulatie kan de teek doen braken. Je verhoogt zo het risico op besmetting. Zo vermijd je ook dat er monddeeltjes in de huid achterblijven. Trek de teek er in één beweging uit met een </a:t>
            </a:r>
            <a:r>
              <a:rPr lang="nl-BE" sz="1200" b="0" i="0" kern="1200" dirty="0" err="1">
                <a:solidFill>
                  <a:schemeClr val="tx1"/>
                </a:solidFill>
                <a:effectLst/>
                <a:latin typeface="+mn-lt"/>
                <a:ea typeface="+mn-ea"/>
                <a:cs typeface="+mn-cs"/>
              </a:rPr>
              <a:t>tekenverwijderaar</a:t>
            </a:r>
            <a:r>
              <a:rPr lang="nl-BE" sz="1200" b="0" i="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18</a:t>
            </a:fld>
            <a:endParaRPr lang="nl-BE"/>
          </a:p>
        </p:txBody>
      </p:sp>
    </p:spTree>
    <p:extLst>
      <p:ext uri="{BB962C8B-B14F-4D97-AF65-F5344CB8AC3E}">
        <p14:creationId xmlns:p14="http://schemas.microsoft.com/office/powerpoint/2010/main" val="7693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het publiek: welke </a:t>
            </a:r>
            <a:r>
              <a:rPr lang="nl-BE" dirty="0" err="1"/>
              <a:t>tekenverwijderaar</a:t>
            </a:r>
            <a:r>
              <a:rPr lang="nl-BE" dirty="0"/>
              <a:t> is de beste?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19</a:t>
            </a:fld>
            <a:endParaRPr lang="nl-BE"/>
          </a:p>
        </p:txBody>
      </p:sp>
    </p:spTree>
    <p:extLst>
      <p:ext uri="{BB962C8B-B14F-4D97-AF65-F5344CB8AC3E}">
        <p14:creationId xmlns:p14="http://schemas.microsoft.com/office/powerpoint/2010/main" val="370539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De gids “wat te doen bij een tekenbeet” wordt via de koepels van de jeugdbewegingen verdeeld of door het Agentschap Zorg en Gezondheid verzonden. Indien je jeugdbeweging dit pakket niet zou aankrijgen, kan je het bestellen via www. tekenbeten.be. </a:t>
            </a:r>
            <a:endParaRPr lang="nl-BE" b="0" dirty="0"/>
          </a:p>
          <a:p>
            <a:pPr marL="0" indent="0">
              <a:buFontTx/>
              <a:buNone/>
            </a:pPr>
            <a:r>
              <a:rPr lang="nl-BE" b="0" dirty="0">
                <a:solidFill>
                  <a:srgbClr val="FF0000"/>
                </a:solidFill>
              </a:rPr>
              <a:t>De gids kan ook besteld worden door scholen en wandelverenigingen.</a:t>
            </a:r>
            <a:endParaRPr lang="nl-BE" dirty="0"/>
          </a:p>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a:t>
            </a:fld>
            <a:endParaRPr lang="nl-BE"/>
          </a:p>
        </p:txBody>
      </p:sp>
    </p:spTree>
    <p:extLst>
      <p:ext uri="{BB962C8B-B14F-4D97-AF65-F5344CB8AC3E}">
        <p14:creationId xmlns:p14="http://schemas.microsoft.com/office/powerpoint/2010/main" val="402778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is geen duidelijke voorkeur. Er bestaat een hele markt voor </a:t>
            </a:r>
            <a:r>
              <a:rPr lang="nl-BE" dirty="0" err="1"/>
              <a:t>tekenverwijderaars</a:t>
            </a:r>
            <a:r>
              <a:rPr lang="nl-BE" dirty="0"/>
              <a:t>, maar het is moeilijk om hier de beste uit te kiezen. Commerciële belangen spelen hierbij een rol. Het is vooral belangrijk om de teek in één beweging te verwijderen en de buik niet plat te knijpen.</a:t>
            </a:r>
          </a:p>
          <a:p>
            <a:endParaRPr lang="nl-BE" b="0" dirty="0"/>
          </a:p>
          <a:p>
            <a:r>
              <a:rPr lang="nl-BE" b="0" dirty="0"/>
              <a:t>Op de website www.tekenbeten.be staan verschillende afbeeldingen die illustreren hoe je een </a:t>
            </a:r>
            <a:r>
              <a:rPr lang="nl-BE" b="0" dirty="0" err="1"/>
              <a:t>tekenverwijderaar</a:t>
            </a:r>
            <a:r>
              <a:rPr lang="nl-BE" b="0" dirty="0"/>
              <a:t> correct gebruikt.  </a:t>
            </a:r>
            <a:endParaRPr lang="nl-BE" b="0" strike="sngStrik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20</a:t>
            </a:fld>
            <a:endParaRPr lang="nl-BE"/>
          </a:p>
        </p:txBody>
      </p:sp>
    </p:spTree>
    <p:extLst>
      <p:ext uri="{BB962C8B-B14F-4D97-AF65-F5344CB8AC3E}">
        <p14:creationId xmlns:p14="http://schemas.microsoft.com/office/powerpoint/2010/main" val="137328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tekenkaart is een goede </a:t>
            </a:r>
            <a:r>
              <a:rPr lang="nl-BE" dirty="0" err="1"/>
              <a:t>tekenverwijderaar</a:t>
            </a:r>
            <a:r>
              <a:rPr lang="nl-BE" dirty="0"/>
              <a:t>, en deze zit ook in de gids “Wat te doen bij een tekenbeet”. Belangrijk hierbij is dat je de tekenkaart dicht bij de huid houdt en de teek in één beweging verwijdert, zoals de afbeelding toont.</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21</a:t>
            </a:fld>
            <a:endParaRPr lang="nl-BE"/>
          </a:p>
        </p:txBody>
      </p:sp>
    </p:spTree>
    <p:extLst>
      <p:ext uri="{BB962C8B-B14F-4D97-AF65-F5344CB8AC3E}">
        <p14:creationId xmlns:p14="http://schemas.microsoft.com/office/powerpoint/2010/main" val="3362763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een pincet is een goede </a:t>
            </a:r>
            <a:r>
              <a:rPr lang="nl-BE" dirty="0" err="1"/>
              <a:t>tekenverwijderaar</a:t>
            </a:r>
            <a:r>
              <a:rPr lang="nl-BE" dirty="0"/>
              <a:t>, en vind je vaak terug in een EHBO-koffer. Gebruik wel een pincet met een dunne punt. Belangrijk is dat je de teek niet</a:t>
            </a:r>
            <a:r>
              <a:rPr lang="nl-BE" b="1" dirty="0"/>
              <a:t> plat knijpt</a:t>
            </a:r>
            <a:r>
              <a:rPr lang="nl-BE" dirty="0"/>
              <a:t>, want dan kan hij zijn maaginhoud teruggeven (en zo de Lyme-bacterie doorgeven). </a:t>
            </a:r>
          </a:p>
          <a:p>
            <a:endParaRPr lang="nl-BE" dirty="0"/>
          </a:p>
          <a:p>
            <a:r>
              <a:rPr lang="nl-BE" b="1" dirty="0"/>
              <a:t>Ik zou nog de rest van de illustraties van de website gauw tonen dat ze weten dat die er allemaal te vinden zijn.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22</a:t>
            </a:fld>
            <a:endParaRPr lang="nl-BE"/>
          </a:p>
        </p:txBody>
      </p:sp>
    </p:spTree>
    <p:extLst>
      <p:ext uri="{BB962C8B-B14F-4D97-AF65-F5344CB8AC3E}">
        <p14:creationId xmlns:p14="http://schemas.microsoft.com/office/powerpoint/2010/main" val="10851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bestaan nog verschillende soorten </a:t>
            </a:r>
            <a:r>
              <a:rPr lang="nl-BE" dirty="0" err="1"/>
              <a:t>tekenverwijderaars</a:t>
            </a:r>
            <a:r>
              <a:rPr lang="nl-BE" dirty="0"/>
              <a:t>. Meer info vind je op www.tekenbeten.be</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23</a:t>
            </a:fld>
            <a:endParaRPr lang="nl-BE"/>
          </a:p>
        </p:txBody>
      </p:sp>
    </p:spTree>
    <p:extLst>
      <p:ext uri="{BB962C8B-B14F-4D97-AF65-F5344CB8AC3E}">
        <p14:creationId xmlns:p14="http://schemas.microsoft.com/office/powerpoint/2010/main" val="2068011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 het verwijderen van de tekenbeet komt de volgende stap: </a:t>
            </a:r>
            <a:r>
              <a:rPr lang="nl-BE" b="0" strike="noStrike" dirty="0"/>
              <a:t>opvolgen van de mogelijke symptomen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24</a:t>
            </a:fld>
            <a:endParaRPr lang="nl-BE"/>
          </a:p>
        </p:txBody>
      </p:sp>
    </p:spTree>
    <p:extLst>
      <p:ext uri="{BB962C8B-B14F-4D97-AF65-F5344CB8AC3E}">
        <p14:creationId xmlns:p14="http://schemas.microsoft.com/office/powerpoint/2010/main" val="2263168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De zieke van Lyme, oftewel Lyme </a:t>
            </a:r>
            <a:r>
              <a:rPr lang="nl-BE" sz="1200" b="0" i="0" kern="1200" dirty="0" err="1">
                <a:solidFill>
                  <a:schemeClr val="tx1"/>
                </a:solidFill>
                <a:effectLst/>
                <a:latin typeface="+mn-lt"/>
                <a:ea typeface="+mn-ea"/>
                <a:cs typeface="+mn-cs"/>
              </a:rPr>
              <a:t>borreliose</a:t>
            </a:r>
            <a:r>
              <a:rPr lang="nl-BE" sz="1200" b="0" i="0" kern="1200" dirty="0">
                <a:solidFill>
                  <a:schemeClr val="tx1"/>
                </a:solidFill>
                <a:effectLst/>
                <a:latin typeface="+mn-lt"/>
                <a:ea typeface="+mn-ea"/>
                <a:cs typeface="+mn-cs"/>
              </a:rPr>
              <a:t>, is een infectieziekte die veroorzaakt wordt door een bacterie (van de groep </a:t>
            </a:r>
            <a:r>
              <a:rPr lang="nl-BE" sz="1200" b="0" i="0" kern="1200" dirty="0" err="1">
                <a:solidFill>
                  <a:schemeClr val="tx1"/>
                </a:solidFill>
                <a:effectLst/>
                <a:latin typeface="+mn-lt"/>
                <a:ea typeface="+mn-ea"/>
                <a:cs typeface="+mn-cs"/>
              </a:rPr>
              <a:t>Borrelia</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a:t>
            </a:r>
            <a:r>
              <a:rPr lang="nl-BE" sz="1200" b="1" i="0" kern="1200" dirty="0">
                <a:solidFill>
                  <a:schemeClr val="tx1"/>
                </a:solidFill>
                <a:effectLst/>
                <a:latin typeface="+mn-lt"/>
                <a:ea typeface="+mn-ea"/>
                <a:cs typeface="+mn-cs"/>
              </a:rPr>
              <a:t>. </a:t>
            </a:r>
            <a:r>
              <a:rPr lang="nl-BE" sz="1200" b="0" i="0" kern="1200" dirty="0">
                <a:solidFill>
                  <a:schemeClr val="tx1"/>
                </a:solidFill>
                <a:effectLst/>
                <a:latin typeface="+mn-lt"/>
                <a:ea typeface="+mn-ea"/>
                <a:cs typeface="+mn-cs"/>
              </a:rPr>
              <a:t>Deze ziekte wordt overgedragen op de mens via bepaalde tekensoorten, als deze zelf besmet zijn met de </a:t>
            </a:r>
            <a:r>
              <a:rPr lang="nl-BE" sz="1200" b="0" i="0" kern="1200" dirty="0" err="1">
                <a:solidFill>
                  <a:schemeClr val="tx1"/>
                </a:solidFill>
                <a:effectLst/>
                <a:latin typeface="+mn-lt"/>
                <a:ea typeface="+mn-ea"/>
                <a:cs typeface="+mn-cs"/>
              </a:rPr>
              <a:t>Borrelia</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-bacterie. Een besmette teek kan deze infectie overdragen op mensen door bloed te zuigen. Bij het bloed zuigen zal de bacterie van teek overgaan naar de mens. Als de teek lang blijft hangen bij de mens, heeft de bacterie meer tijd zich te verplaatsen van teek op mens. Daarom is het belangrijk dat een teek snel wordt verwijderd.</a:t>
            </a:r>
          </a:p>
          <a:p>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25</a:t>
            </a:fld>
            <a:endParaRPr lang="nl-BE"/>
          </a:p>
        </p:txBody>
      </p:sp>
    </p:spTree>
    <p:extLst>
      <p:ext uri="{BB962C8B-B14F-4D97-AF65-F5344CB8AC3E}">
        <p14:creationId xmlns:p14="http://schemas.microsoft.com/office/powerpoint/2010/main" val="355357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In België zijn ongeveer 13-14% (afstemmen met educatief pakket) van de teken besmet, maar dit varieert per regio. Ook wordt de bacterie niet altijd doorgegeven door de besmette teek, zeker wanneer je je elke avond controleert en de teek verwijdert. Daarnaast wordt niet iedereen ziek van een besmetting met de Lyme-bacterie: je eigen lichaam kan ook antistoffen aanmaken die de bacterie bestrijdt. </a:t>
            </a:r>
          </a:p>
          <a:p>
            <a:r>
              <a:rPr lang="nl-BE" sz="1200" b="0" i="0" kern="1200" dirty="0">
                <a:solidFill>
                  <a:schemeClr val="tx1"/>
                </a:solidFill>
                <a:effectLst/>
                <a:latin typeface="+mn-lt"/>
                <a:ea typeface="+mn-ea"/>
                <a:cs typeface="+mn-cs"/>
              </a:rPr>
              <a:t>Het is belangrijk om te weten dat de meeste mensen en kinderen niet ziek worden!</a:t>
            </a:r>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26</a:t>
            </a:fld>
            <a:endParaRPr lang="nl-BE"/>
          </a:p>
        </p:txBody>
      </p:sp>
    </p:spTree>
    <p:extLst>
      <p:ext uri="{BB962C8B-B14F-4D97-AF65-F5344CB8AC3E}">
        <p14:creationId xmlns:p14="http://schemas.microsoft.com/office/powerpoint/2010/main" val="406376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kan je de tekenbeet best opvolgen?</a:t>
            </a:r>
          </a:p>
          <a:p>
            <a:endParaRPr lang="nl-BE" b="0" dirty="0"/>
          </a:p>
          <a:p>
            <a:r>
              <a:rPr lang="nl-BE" b="0" dirty="0"/>
              <a:t>Om de ziekte van Lyme te behandelen, is het belangrijk om de tekenbeet goed op te volgen. Dit doe je door een maand lang de symptomen op te volgen.  Dit doe je door:</a:t>
            </a:r>
          </a:p>
          <a:p>
            <a:r>
              <a:rPr lang="nl-BE" sz="1200" b="0" i="0" kern="1200" dirty="0">
                <a:solidFill>
                  <a:schemeClr val="tx1"/>
                </a:solidFill>
                <a:effectLst/>
                <a:latin typeface="+mn-lt"/>
                <a:ea typeface="+mn-ea"/>
                <a:cs typeface="+mn-cs"/>
              </a:rPr>
              <a:t>- De datum van de tekenbeet in je agenda te schrijven, met herinneringen om de week om naar de tekenbeet te kijken.</a:t>
            </a:r>
          </a:p>
          <a:p>
            <a:r>
              <a:rPr lang="nl-BE" sz="1200" b="0" i="0" kern="1200" dirty="0">
                <a:solidFill>
                  <a:schemeClr val="tx1"/>
                </a:solidFill>
                <a:effectLst/>
                <a:latin typeface="+mn-lt"/>
                <a:ea typeface="+mn-ea"/>
                <a:cs typeface="+mn-cs"/>
              </a:rPr>
              <a:t>- Een belangrijk signaal van de ziekte van Lyme is een rode ringvormige plek op de plaats van de tekenbeet die geleidelijk aan groter wordt (de het erythema </a:t>
            </a:r>
            <a:r>
              <a:rPr lang="nl-BE" sz="1200" b="0" i="0" kern="1200" dirty="0" err="1">
                <a:solidFill>
                  <a:schemeClr val="tx1"/>
                </a:solidFill>
                <a:effectLst/>
                <a:latin typeface="+mn-lt"/>
                <a:ea typeface="+mn-ea"/>
                <a:cs typeface="+mn-cs"/>
              </a:rPr>
              <a:t>migrans</a:t>
            </a:r>
            <a:r>
              <a:rPr lang="nl-BE" sz="1200" b="0" i="0" kern="1200" dirty="0">
                <a:solidFill>
                  <a:schemeClr val="tx1"/>
                </a:solidFill>
                <a:effectLst/>
                <a:latin typeface="+mn-lt"/>
                <a:ea typeface="+mn-ea"/>
                <a:cs typeface="+mn-cs"/>
              </a:rPr>
              <a:t>). Deze plek verschijnt niet meteen, maar na enkele dagen tot enkele weken. Bij mensen met een donkere huidskleur is deze plek eerder blauw.</a:t>
            </a:r>
          </a:p>
          <a:p>
            <a:pPr marL="171450" indent="-171450">
              <a:buFontTx/>
              <a:buChar char="-"/>
            </a:pPr>
            <a:r>
              <a:rPr lang="nl-BE" sz="1200" b="0" i="0" kern="1200" dirty="0">
                <a:solidFill>
                  <a:schemeClr val="tx1"/>
                </a:solidFill>
                <a:effectLst/>
                <a:latin typeface="+mn-lt"/>
                <a:ea typeface="+mn-ea"/>
                <a:cs typeface="+mn-cs"/>
              </a:rPr>
              <a:t>Ook symptomen die lijken op griep (koorts met spier- en/of gewrichtspijn) kunnen optreden.</a:t>
            </a:r>
          </a:p>
          <a:p>
            <a:pPr marL="171450" indent="-171450">
              <a:buFontTx/>
              <a:buChar char="-"/>
            </a:pPr>
            <a:endParaRPr lang="nl-BE" sz="1200" b="0" i="0" kern="1200" dirty="0">
              <a:solidFill>
                <a:schemeClr val="tx1"/>
              </a:solidFill>
              <a:effectLst/>
              <a:latin typeface="+mn-lt"/>
              <a:ea typeface="+mn-ea"/>
              <a:cs typeface="+mn-cs"/>
            </a:endParaRPr>
          </a:p>
          <a:p>
            <a:pPr marL="0" indent="0">
              <a:buFontTx/>
              <a:buNone/>
            </a:pPr>
            <a:r>
              <a:rPr lang="nl-BE" sz="1200" b="0" i="0" kern="1200" dirty="0">
                <a:solidFill>
                  <a:schemeClr val="tx1"/>
                </a:solidFill>
                <a:effectLst/>
                <a:latin typeface="+mn-lt"/>
                <a:ea typeface="+mn-ea"/>
                <a:cs typeface="+mn-cs"/>
              </a:rPr>
              <a:t>Wanneer je één van de symptomen krijgt, ga dan je naar de huisarts en meld de tekenbeet. Deze kan je een antibioticakuur voorschrijven om de ziekte van Lyme te behandelen.</a:t>
            </a:r>
          </a:p>
          <a:p>
            <a:pPr marL="0" indent="0">
              <a:buFontTx/>
              <a:buNone/>
            </a:pPr>
            <a:r>
              <a:rPr lang="nl-BE" sz="1200" b="0" kern="1200" dirty="0">
                <a:solidFill>
                  <a:schemeClr val="tx1"/>
                </a:solidFill>
                <a:effectLst/>
                <a:latin typeface="+mn-lt"/>
                <a:ea typeface="+mn-ea"/>
                <a:cs typeface="+mn-cs"/>
              </a:rPr>
              <a:t>Indien de ziekte van Lyme correct behandeld wordt (d.m.v. een antibioticakuur), genees je (bijna altijd) van de ziekte van Lyme.  Net zoals bij vele infecties kan je soms wel na de behandeling langer durende klachten vertonen zoals vermoeidheid of (spier)pijn, maar ook deze symptomen verdwijnen meestal spontaan.</a:t>
            </a:r>
            <a:endParaRPr lang="nl-BE" b="0"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27</a:t>
            </a:fld>
            <a:endParaRPr lang="nl-BE"/>
          </a:p>
        </p:txBody>
      </p:sp>
    </p:spTree>
    <p:extLst>
      <p:ext uri="{BB962C8B-B14F-4D97-AF65-F5344CB8AC3E}">
        <p14:creationId xmlns:p14="http://schemas.microsoft.com/office/powerpoint/2010/main" val="2787457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Kan je tekenbeten voorkomen?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28</a:t>
            </a:fld>
            <a:endParaRPr lang="nl-BE"/>
          </a:p>
        </p:txBody>
      </p:sp>
    </p:spTree>
    <p:extLst>
      <p:ext uri="{BB962C8B-B14F-4D97-AF65-F5344CB8AC3E}">
        <p14:creationId xmlns:p14="http://schemas.microsoft.com/office/powerpoint/2010/main" val="769634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a:t>
            </a:r>
            <a:r>
              <a:rPr lang="nl-BE" b="0" dirty="0"/>
              <a:t>zijn ook preventieve tips die je kan toepassen:</a:t>
            </a:r>
          </a:p>
          <a:p>
            <a:r>
              <a:rPr lang="nl-BE" sz="1200" b="0" i="0" kern="1200" dirty="0">
                <a:solidFill>
                  <a:schemeClr val="tx1"/>
                </a:solidFill>
                <a:effectLst/>
                <a:latin typeface="+mn-lt"/>
                <a:ea typeface="+mn-ea"/>
                <a:cs typeface="+mn-cs"/>
              </a:rPr>
              <a:t>Blijf zo veel mogelijk op de paden.</a:t>
            </a:r>
          </a:p>
          <a:p>
            <a:r>
              <a:rPr lang="nl-BE" sz="1200" b="0" i="0" kern="1200" dirty="0">
                <a:solidFill>
                  <a:schemeClr val="tx1"/>
                </a:solidFill>
                <a:effectLst/>
                <a:latin typeface="+mn-lt"/>
                <a:ea typeface="+mn-ea"/>
                <a:cs typeface="+mn-cs"/>
              </a:rPr>
              <a:t>- Draag kleding die je armen en benen bedekt en gesloten schoenen. Stop je broekspijpen in je kousen.</a:t>
            </a:r>
          </a:p>
          <a:p>
            <a:r>
              <a:rPr lang="nl-BE" sz="1200" b="0" i="0" kern="1200" dirty="0">
                <a:solidFill>
                  <a:schemeClr val="tx1"/>
                </a:solidFill>
                <a:effectLst/>
                <a:latin typeface="+mn-lt"/>
                <a:ea typeface="+mn-ea"/>
                <a:cs typeface="+mn-cs"/>
              </a:rPr>
              <a:t>- Draag lichtgekleurde kleding, dan zie je een teek beter.</a:t>
            </a:r>
          </a:p>
          <a:p>
            <a:r>
              <a:rPr lang="nl-BE" sz="1200" b="0" i="0" kern="1200" dirty="0">
                <a:solidFill>
                  <a:schemeClr val="tx1"/>
                </a:solidFill>
                <a:effectLst/>
                <a:latin typeface="+mn-lt"/>
                <a:ea typeface="+mn-ea"/>
                <a:cs typeface="+mn-cs"/>
              </a:rPr>
              <a:t>- Gebruik een </a:t>
            </a:r>
            <a:r>
              <a:rPr lang="nl-BE" sz="1200" b="0" i="0" kern="1200" dirty="0" err="1">
                <a:solidFill>
                  <a:schemeClr val="tx1"/>
                </a:solidFill>
                <a:effectLst/>
                <a:latin typeface="+mn-lt"/>
                <a:ea typeface="+mn-ea"/>
                <a:cs typeface="+mn-cs"/>
              </a:rPr>
              <a:t>insectenwerend</a:t>
            </a:r>
            <a:r>
              <a:rPr lang="nl-BE" sz="1200" b="0" i="0" kern="1200" dirty="0">
                <a:solidFill>
                  <a:schemeClr val="tx1"/>
                </a:solidFill>
                <a:effectLst/>
                <a:latin typeface="+mn-lt"/>
                <a:ea typeface="+mn-ea"/>
                <a:cs typeface="+mn-cs"/>
              </a:rPr>
              <a:t> middel met bijvoorbeeld DEET op je onbedekte huid.</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Opgelet, deze maatregelen bieden geen 100% garantie op het vermijden van tekenbeten.  Daarnaast is het in de zomer ook niet </a:t>
            </a:r>
            <a:r>
              <a:rPr lang="nl-BE" sz="1200" b="0" i="0" strike="noStrike" kern="1200" dirty="0">
                <a:solidFill>
                  <a:schemeClr val="tx1"/>
                </a:solidFill>
                <a:effectLst/>
                <a:latin typeface="+mn-lt"/>
                <a:ea typeface="+mn-ea"/>
                <a:cs typeface="+mn-cs"/>
              </a:rPr>
              <a:t>haalbaar </a:t>
            </a:r>
            <a:r>
              <a:rPr lang="nl-BE" sz="1200" b="0" i="0" kern="1200" dirty="0">
                <a:solidFill>
                  <a:schemeClr val="tx1"/>
                </a:solidFill>
                <a:effectLst/>
                <a:latin typeface="+mn-lt"/>
                <a:ea typeface="+mn-ea"/>
                <a:cs typeface="+mn-cs"/>
              </a:rPr>
              <a:t>om lange kleding te dragen, zeker niet wanneer je als kind buiten speelt. De enige wandelaar die niet ziek kan worden is een ruimtewandelaar! ;) Het is dan ook veel heel belangrijk om te controleren op tekenbeten, deze te verwijderen en ook op te volgen!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29</a:t>
            </a:fld>
            <a:endParaRPr lang="nl-BE"/>
          </a:p>
        </p:txBody>
      </p:sp>
    </p:spTree>
    <p:extLst>
      <p:ext uri="{BB962C8B-B14F-4D97-AF65-F5344CB8AC3E}">
        <p14:creationId xmlns:p14="http://schemas.microsoft.com/office/powerpoint/2010/main" val="16206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controleren?</a:t>
            </a:r>
          </a:p>
          <a:p>
            <a:pPr marL="171450" indent="-171450">
              <a:buFontTx/>
              <a:buChar char="-"/>
            </a:pPr>
            <a:r>
              <a:rPr lang="nl-BE" dirty="0"/>
              <a:t>Teken kunnen de ziekte van Lyme overbrengen, dit brengt gezondheidsproblemen met zich mee</a:t>
            </a:r>
          </a:p>
          <a:p>
            <a:pPr marL="171450" indent="-171450">
              <a:buFontTx/>
              <a:buChar char="-"/>
            </a:pPr>
            <a:r>
              <a:rPr lang="nl-NL" sz="1200" kern="1200" dirty="0">
                <a:solidFill>
                  <a:schemeClr val="tx1"/>
                </a:solidFill>
                <a:effectLst/>
                <a:latin typeface="+mn-lt"/>
                <a:ea typeface="+mn-ea"/>
                <a:cs typeface="+mn-cs"/>
              </a:rPr>
              <a:t>Het optreden van tekenbeten is nauw verbonden met klimatologische omstandigheden. </a:t>
            </a:r>
            <a:r>
              <a:rPr lang="nl-NL" sz="1200" b="1" kern="1200" dirty="0">
                <a:solidFill>
                  <a:schemeClr val="tx1"/>
                </a:solidFill>
                <a:effectLst/>
                <a:latin typeface="+mn-lt"/>
                <a:ea typeface="+mn-ea"/>
                <a:cs typeface="+mn-cs"/>
              </a:rPr>
              <a:t>Door klimaatopwarming zal de contactkans met teken kunnen veranderen. </a:t>
            </a:r>
            <a:r>
              <a:rPr lang="nl-BE" sz="1200" kern="1200" dirty="0">
                <a:solidFill>
                  <a:schemeClr val="tx1"/>
                </a:solidFill>
                <a:effectLst/>
                <a:latin typeface="+mn-lt"/>
                <a:ea typeface="+mn-ea"/>
                <a:cs typeface="+mn-cs"/>
              </a:rPr>
              <a:t>Zo kan het seizoen waarin teken actief zijn, langer worden en kunnen er meer gastheren (muizen, egels,…) zijn door een grotere productie van vruchten door een hogere CO2-uitstoot. </a:t>
            </a:r>
            <a:r>
              <a:rPr lang="nl-NL" sz="1200" kern="1200" dirty="0">
                <a:solidFill>
                  <a:schemeClr val="tx1"/>
                </a:solidFill>
                <a:effectLst/>
                <a:latin typeface="+mn-lt"/>
                <a:ea typeface="+mn-ea"/>
                <a:cs typeface="+mn-cs"/>
              </a:rPr>
              <a:t>Anderzijds kan de activiteit en overleving van teken verminderen door regelmatige droogte en hitteperiodes in de zomer, met dan weer minder tekenbeten tot gevolg.  </a:t>
            </a:r>
            <a:endParaRPr lang="nl-BE" sz="1200" kern="1200" dirty="0">
              <a:solidFill>
                <a:schemeClr val="tx1"/>
              </a:solidFill>
              <a:effectLst/>
              <a:latin typeface="+mn-lt"/>
              <a:ea typeface="+mn-ea"/>
              <a:cs typeface="+mn-cs"/>
            </a:endParaRPr>
          </a:p>
          <a:p>
            <a:pPr marL="171450" indent="-171450">
              <a:buFontTx/>
              <a:buChar char="-"/>
            </a:pPr>
            <a:r>
              <a:rPr lang="nl-BE" b="1" dirty="0"/>
              <a:t>Teken kunnen overal voorkomen</a:t>
            </a:r>
          </a:p>
          <a:p>
            <a:pPr marL="171450" indent="-171450">
              <a:buFontTx/>
              <a:buChar char="-"/>
            </a:pPr>
            <a:r>
              <a:rPr lang="nl-BE" dirty="0"/>
              <a:t>Op kamp gaan = veel in de natuur zitten = meer kans op tekenbeten. Het is belangrijk om hiervoor aandacht te hebben, maar paniek hierover is niet nodig </a:t>
            </a:r>
            <a:r>
              <a:rPr lang="nl-BE" b="1" dirty="0"/>
              <a:t>want de ziekte van Lyme kan je voorkomen en genezen.  Er zijn veel misverstanden en de campagne wil realiseren dat er een éénduidige boodschap gecommuniceerd wordt en dat mensen weten wat ze nu juist moeten doen.</a:t>
            </a:r>
            <a:endParaRPr lang="nl-BE" b="1" dirty="0">
              <a:cs typeface="Calibri"/>
            </a:endParaRPr>
          </a:p>
          <a:p>
            <a:r>
              <a:rPr lang="nl-BE" dirty="0"/>
              <a:t>De basisboodschap van de campagne richt zich op drie elementen</a:t>
            </a:r>
          </a:p>
          <a:p>
            <a:pPr marL="171450" indent="-171450">
              <a:buFontTx/>
              <a:buChar char="-"/>
            </a:pPr>
            <a:r>
              <a:rPr lang="nl-BE" dirty="0"/>
              <a:t>Controleren op tekenbeten: </a:t>
            </a:r>
            <a:r>
              <a:rPr lang="nl-BE" b="1" dirty="0"/>
              <a:t>dezelfde dag nog</a:t>
            </a:r>
          </a:p>
          <a:p>
            <a:pPr marL="171450" indent="-171450">
              <a:buFontTx/>
              <a:buChar char="-"/>
            </a:pPr>
            <a:r>
              <a:rPr lang="nl-BE" dirty="0"/>
              <a:t>Het correct verwijderen van een teek</a:t>
            </a:r>
          </a:p>
          <a:p>
            <a:pPr marL="171450" indent="-171450">
              <a:buFontTx/>
              <a:buChar char="-"/>
            </a:pPr>
            <a:r>
              <a:rPr lang="nl-BE" dirty="0"/>
              <a:t>Het opvolgen van de symptomen, een maand lang</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a:t>
            </a:fld>
            <a:endParaRPr lang="nl-BE"/>
          </a:p>
        </p:txBody>
      </p:sp>
    </p:spTree>
    <p:extLst>
      <p:ext uri="{BB962C8B-B14F-4D97-AF65-F5344CB8AC3E}">
        <p14:creationId xmlns:p14="http://schemas.microsoft.com/office/powerpoint/2010/main" val="3536678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a:t>
            </a:r>
            <a:r>
              <a:rPr lang="nl-BE" b="0" dirty="0"/>
              <a:t>conclusie is dus</a:t>
            </a:r>
          </a:p>
          <a:p>
            <a:pPr marL="171450" indent="-171450">
              <a:buFontTx/>
              <a:buChar char="-"/>
            </a:pPr>
            <a:r>
              <a:rPr lang="nl-BE" b="0" dirty="0"/>
              <a:t>Dezelfde dag nog controleren nadat je in de natuur bent geweest, zowel bij jezelf als bij je kind</a:t>
            </a:r>
          </a:p>
          <a:p>
            <a:pPr marL="171450" indent="-171450">
              <a:buFontTx/>
              <a:buChar char="-"/>
            </a:pPr>
            <a:r>
              <a:rPr lang="nl-BE" b="0" dirty="0"/>
              <a:t>Verwijder de teek correct: rustig en in één beweging</a:t>
            </a:r>
          </a:p>
          <a:p>
            <a:pPr marL="171450" indent="-171450">
              <a:buFontTx/>
              <a:buChar char="-"/>
            </a:pPr>
            <a:r>
              <a:rPr lang="nl-BE" b="0" dirty="0"/>
              <a:t>Volg de symptomen gedurende één maand op</a:t>
            </a:r>
          </a:p>
          <a:p>
            <a:pPr marL="0" indent="0">
              <a:buFontTx/>
              <a:buNone/>
            </a:pPr>
            <a:endParaRPr lang="nl-BE" dirty="0"/>
          </a:p>
          <a:p>
            <a:pPr marL="0" indent="0">
              <a:buFontTx/>
              <a:buNone/>
            </a:pPr>
            <a:r>
              <a:rPr lang="nl-BE" dirty="0"/>
              <a:t>Laat teken je niet tegenhouden om er op uit te trekken: geniet vooral van de natuur!</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30</a:t>
            </a:fld>
            <a:endParaRPr lang="nl-BE"/>
          </a:p>
        </p:txBody>
      </p:sp>
    </p:spTree>
    <p:extLst>
      <p:ext uri="{BB962C8B-B14F-4D97-AF65-F5344CB8AC3E}">
        <p14:creationId xmlns:p14="http://schemas.microsoft.com/office/powerpoint/2010/main" val="207436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gids “Wat te doen bij een tekenbeet?” ziet er als volgt uit:</a:t>
            </a:r>
          </a:p>
          <a:p>
            <a:r>
              <a:rPr lang="nl-BE" sz="1200" b="0" i="0" kern="1200" dirty="0">
                <a:solidFill>
                  <a:schemeClr val="tx1"/>
                </a:solidFill>
                <a:effectLst/>
                <a:latin typeface="+mn-lt"/>
                <a:ea typeface="+mn-ea"/>
                <a:cs typeface="+mn-cs"/>
              </a:rPr>
              <a:t>Een tekenkaart (praktisch op te bergen in een insteekhoesje van de map). Je gebruikt de tekenkaart om een teek rustig in één beweging te verwijderen. Hoe je dat precies doet, staat op de kaart.</a:t>
            </a:r>
          </a:p>
          <a:p>
            <a:r>
              <a:rPr lang="nl-BE" sz="1200" b="0" i="0" kern="1200" dirty="0">
                <a:solidFill>
                  <a:schemeClr val="tx1"/>
                </a:solidFill>
                <a:effectLst/>
                <a:latin typeface="+mn-lt"/>
                <a:ea typeface="+mn-ea"/>
                <a:cs typeface="+mn-cs"/>
              </a:rPr>
              <a:t>- Verschillende fiches die je vertellen hoe je de ziekte van Lyme kunt voorkomen of genezen:</a:t>
            </a:r>
          </a:p>
          <a:p>
            <a:r>
              <a:rPr lang="nl-BE" sz="1200" b="0" i="0" kern="1200" dirty="0">
                <a:solidFill>
                  <a:schemeClr val="tx1"/>
                </a:solidFill>
                <a:effectLst/>
                <a:latin typeface="+mn-lt"/>
                <a:ea typeface="+mn-ea"/>
                <a:cs typeface="+mn-cs"/>
              </a:rPr>
              <a:t>- Een scheurblok met individuele invulfiches die je helpen om de tekenbeet één maand lang op te volgen. Op de scheurblok noteer je de plaats van de tekenbeet en de datum. Geef de ingevulde fiche mee aan de persoon die een tekenbeet had of aan de ouders van een kind dat door een teek werd gebeten.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31</a:t>
            </a:fld>
            <a:endParaRPr lang="nl-BE"/>
          </a:p>
        </p:txBody>
      </p:sp>
    </p:spTree>
    <p:extLst>
      <p:ext uri="{BB962C8B-B14F-4D97-AF65-F5344CB8AC3E}">
        <p14:creationId xmlns:p14="http://schemas.microsoft.com/office/powerpoint/2010/main" val="352803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Meer informatie vinden jullie op </a:t>
            </a:r>
            <a:r>
              <a:rPr lang="nl-BE"/>
              <a:t>de website!</a:t>
            </a: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32</a:t>
            </a:fld>
            <a:endParaRPr lang="nl-BE"/>
          </a:p>
        </p:txBody>
      </p:sp>
    </p:spTree>
    <p:extLst>
      <p:ext uri="{BB962C8B-B14F-4D97-AF65-F5344CB8AC3E}">
        <p14:creationId xmlns:p14="http://schemas.microsoft.com/office/powerpoint/2010/main" val="207964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Algemene vraag aan het publiek: wat weten jullie al over teken? Kort gesprek hierover mogelijk, indien weinig tijd naar volgende vragen.</a:t>
            </a:r>
          </a:p>
          <a:p>
            <a:r>
              <a:rPr lang="nl-BE" dirty="0"/>
              <a:t>Mogelijke vragen:</a:t>
            </a:r>
          </a:p>
          <a:p>
            <a:r>
              <a:rPr lang="nl-BE" sz="1200" b="0" i="0" kern="1200" dirty="0">
                <a:solidFill>
                  <a:schemeClr val="tx1"/>
                </a:solidFill>
                <a:effectLst/>
                <a:latin typeface="+mn-lt"/>
                <a:ea typeface="+mn-ea"/>
                <a:cs typeface="+mn-cs"/>
              </a:rPr>
              <a:t>Wie heeft er al eens een tekenbeet gehad? Wie heeft al de meeste tekenbeten gehad? Ken je andere mensen die al eens een tekenbeet hadden?</a:t>
            </a:r>
          </a:p>
          <a:p>
            <a:r>
              <a:rPr lang="nl-BE" sz="1200" b="0" i="0" kern="1200" dirty="0">
                <a:solidFill>
                  <a:schemeClr val="tx1"/>
                </a:solidFill>
                <a:effectLst/>
                <a:latin typeface="+mn-lt"/>
                <a:ea typeface="+mn-ea"/>
                <a:cs typeface="+mn-cs"/>
              </a:rPr>
              <a:t>- Wie heeft toen de teek verwijderd? Hoe deed je dit?</a:t>
            </a:r>
          </a:p>
          <a:p>
            <a:r>
              <a:rPr lang="nl-BE" sz="1200" b="0" i="0" kern="1200" dirty="0">
                <a:solidFill>
                  <a:schemeClr val="tx1"/>
                </a:solidFill>
                <a:effectLst/>
                <a:latin typeface="+mn-lt"/>
                <a:ea typeface="+mn-ea"/>
                <a:cs typeface="+mn-cs"/>
              </a:rPr>
              <a:t>- Waarom denk je dat het belangrijk is om een teek te verwijderen? Zou je een teek laten zitten als je er eentje ziet? Is het belangrijk dat een teek snel wordt verwijderd denk je?</a:t>
            </a:r>
          </a:p>
          <a:p>
            <a:r>
              <a:rPr lang="nl-BE" sz="1200" b="0" i="0" kern="1200" dirty="0">
                <a:solidFill>
                  <a:schemeClr val="tx1"/>
                </a:solidFill>
                <a:effectLst/>
                <a:latin typeface="+mn-lt"/>
                <a:ea typeface="+mn-ea"/>
                <a:cs typeface="+mn-cs"/>
              </a:rPr>
              <a:t>- Wie is er al eens ziek geweest na een tekenbeet? Wat weet je over de ziekte van Lyme? Hoe zou je ziek worden van een teek?</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4</a:t>
            </a:fld>
            <a:endParaRPr lang="nl-BE"/>
          </a:p>
        </p:txBody>
      </p:sp>
    </p:spTree>
    <p:extLst>
      <p:ext uri="{BB962C8B-B14F-4D97-AF65-F5344CB8AC3E}">
        <p14:creationId xmlns:p14="http://schemas.microsoft.com/office/powerpoint/2010/main" val="40232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Laat de toeschouwers een teek tekenen op een blaadje – hoe groot denken ze dat deze is?</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5</a:t>
            </a:fld>
            <a:endParaRPr lang="nl-BE"/>
          </a:p>
        </p:txBody>
      </p:sp>
    </p:spTree>
    <p:extLst>
      <p:ext uri="{BB962C8B-B14F-4D97-AF65-F5344CB8AC3E}">
        <p14:creationId xmlns:p14="http://schemas.microsoft.com/office/powerpoint/2010/main" val="32124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Teken zijn niet groot, van 0,5-15 mm groot, </a:t>
            </a:r>
            <a:r>
              <a:rPr lang="nl-BE" sz="1200" b="0" i="0" kern="1200" dirty="0">
                <a:solidFill>
                  <a:schemeClr val="tx1"/>
                </a:solidFill>
                <a:effectLst/>
                <a:latin typeface="+mn-lt"/>
                <a:ea typeface="+mn-ea"/>
                <a:cs typeface="+mn-cs"/>
              </a:rPr>
              <a:t>Het lichaam van de teek is rond tot ovaal en is, van opzij gezien, plat. Volgezogen teken zijn bijna bolvormig. De grootte van de teek hangt af van het ontwikkelingsstadium en de soort. </a:t>
            </a:r>
            <a:endParaRPr lang="nl-BE" b="1"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6</a:t>
            </a:fld>
            <a:endParaRPr lang="nl-BE"/>
          </a:p>
        </p:txBody>
      </p:sp>
    </p:spTree>
    <p:extLst>
      <p:ext uri="{BB962C8B-B14F-4D97-AF65-F5344CB8AC3E}">
        <p14:creationId xmlns:p14="http://schemas.microsoft.com/office/powerpoint/2010/main" val="100097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Teken voeden zich met bloed van mensen en dieren om te kunnen groeien. Doordat ze verschillende dieren en/of mensen bijten, kunnen ze ziekten overdragen.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7</a:t>
            </a:fld>
            <a:endParaRPr lang="nl-BE"/>
          </a:p>
        </p:txBody>
      </p:sp>
    </p:spTree>
    <p:extLst>
      <p:ext uri="{BB962C8B-B14F-4D97-AF65-F5344CB8AC3E}">
        <p14:creationId xmlns:p14="http://schemas.microsoft.com/office/powerpoint/2010/main" val="347282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 denken jullie dat teken voorkomen?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8</a:t>
            </a:fld>
            <a:endParaRPr lang="nl-BE"/>
          </a:p>
        </p:txBody>
      </p:sp>
    </p:spTree>
    <p:extLst>
      <p:ext uri="{BB962C8B-B14F-4D97-AF65-F5344CB8AC3E}">
        <p14:creationId xmlns:p14="http://schemas.microsoft.com/office/powerpoint/2010/main" val="319890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Teken komen voornamelijk voor in bossen, de heide, weilanden, parken, tuinen en zelfs in duinen.  Ze komen dus vooral voor op plaatsen waar je gaat spelen. De teken bevinden zich voornamelijk op de bodem, bv. tussen de dode bladeren, of in de onderste lagen van de vegetatie. Ze zijn het meest actief tussen maart en oktober, dus vooral tijdens de periode waarin je op kamp gaat.</a:t>
            </a:r>
          </a:p>
          <a:p>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9</a:t>
            </a:fld>
            <a:endParaRPr lang="nl-BE"/>
          </a:p>
        </p:txBody>
      </p:sp>
    </p:spTree>
    <p:extLst>
      <p:ext uri="{BB962C8B-B14F-4D97-AF65-F5344CB8AC3E}">
        <p14:creationId xmlns:p14="http://schemas.microsoft.com/office/powerpoint/2010/main" val="2165677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0"/>
            <a:ext cx="9138285" cy="5143500"/>
          </a:xfrm>
          <a:prstGeom prst="rect">
            <a:avLst/>
          </a:prstGeom>
        </p:spPr>
      </p:pic>
      <p:sp>
        <p:nvSpPr>
          <p:cNvPr id="2" name="Titel 1"/>
          <p:cNvSpPr>
            <a:spLocks noGrp="1"/>
          </p:cNvSpPr>
          <p:nvPr>
            <p:ph type="ctrTitle"/>
          </p:nvPr>
        </p:nvSpPr>
        <p:spPr>
          <a:xfrm>
            <a:off x="3168953" y="1597822"/>
            <a:ext cx="2636762" cy="1102519"/>
          </a:xfrm>
        </p:spPr>
        <p:txBody>
          <a:bodyPr>
            <a:noAutofit/>
          </a:bodyPr>
          <a:lstStyle>
            <a:lvl1pPr algn="ctr">
              <a:lnSpc>
                <a:spcPts val="3300"/>
              </a:lnSpc>
              <a:defRPr sz="3000"/>
            </a:lvl1pPr>
          </a:lstStyle>
          <a:p>
            <a:r>
              <a:rPr lang="nl-BE" dirty="0"/>
              <a:t>Titelstijl van model bewerken</a:t>
            </a:r>
            <a:endParaRPr lang="nl-NL" dirty="0"/>
          </a:p>
        </p:txBody>
      </p:sp>
      <p:sp>
        <p:nvSpPr>
          <p:cNvPr id="3" name="Subtitel 2"/>
          <p:cNvSpPr>
            <a:spLocks noGrp="1"/>
          </p:cNvSpPr>
          <p:nvPr>
            <p:ph type="subTitle" idx="1"/>
          </p:nvPr>
        </p:nvSpPr>
        <p:spPr>
          <a:xfrm>
            <a:off x="3168952" y="2914651"/>
            <a:ext cx="2636762" cy="986064"/>
          </a:xfrm>
        </p:spPr>
        <p:txBody>
          <a:bodyPr>
            <a:normAutofit/>
          </a:bodyPr>
          <a:lstStyle>
            <a:lvl1pPr marL="0" indent="0" algn="ctr">
              <a:buNone/>
              <a:defRPr sz="1500">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Tree>
    <p:extLst>
      <p:ext uri="{BB962C8B-B14F-4D97-AF65-F5344CB8AC3E}">
        <p14:creationId xmlns:p14="http://schemas.microsoft.com/office/powerpoint/2010/main" val="38165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69970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52279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tel 1"/>
          <p:cNvSpPr>
            <a:spLocks noGrp="1"/>
          </p:cNvSpPr>
          <p:nvPr>
            <p:ph type="ctrTitle"/>
          </p:nvPr>
        </p:nvSpPr>
        <p:spPr>
          <a:xfrm>
            <a:off x="685800" y="1597822"/>
            <a:ext cx="7772400" cy="1102519"/>
          </a:xfrm>
        </p:spPr>
        <p:txBody>
          <a:bodyPr/>
          <a:lstStyle>
            <a:lvl1pPr algn="ctr">
              <a:defRPr>
                <a:solidFill>
                  <a:srgbClr val="B8D287"/>
                </a:solidFill>
              </a:defRPr>
            </a:lvl1pPr>
          </a:lstStyle>
          <a:p>
            <a:r>
              <a:rPr lang="nl-BE" dirty="0"/>
              <a:t>Titelstijl van model bewerken</a:t>
            </a:r>
            <a:endParaRPr lang="nl-NL" dirty="0"/>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83002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4261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56715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415489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78360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1240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11278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5168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2868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92031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129367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8046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6522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46803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8292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2415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45472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9565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r>
              <a:rPr lang="nl-BE"/>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696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26630" y="0"/>
            <a:ext cx="1817370"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694690"/>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694690"/>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1" y="4694690"/>
            <a:ext cx="963989"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dirty="0"/>
          </a:p>
        </p:txBody>
      </p:sp>
    </p:spTree>
    <p:extLst>
      <p:ext uri="{BB962C8B-B14F-4D97-AF65-F5344CB8AC3E}">
        <p14:creationId xmlns:p14="http://schemas.microsoft.com/office/powerpoint/2010/main" val="129844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7" rtl="0" eaLnBrk="1" latinLnBrk="0" hangingPunct="1">
        <a:spcBef>
          <a:spcPct val="0"/>
        </a:spcBef>
        <a:buNone/>
        <a:defRPr sz="3300" b="0" kern="1200">
          <a:solidFill>
            <a:srgbClr val="39B9BE"/>
          </a:solidFill>
          <a:latin typeface="FlandersArtSans-Medium"/>
          <a:ea typeface="+mj-ea"/>
          <a:cs typeface="FlandersArtSans-Medium"/>
        </a:defRPr>
      </a:lvl1pPr>
    </p:titleStyle>
    <p:bodyStyle>
      <a:lvl1pPr marL="257180" indent="-257180" algn="l" defTabSz="342907" rtl="0" eaLnBrk="1" latinLnBrk="0" hangingPunct="1">
        <a:spcBef>
          <a:spcPct val="20000"/>
        </a:spcBef>
        <a:buFont typeface="Arial"/>
        <a:buChar char="•"/>
        <a:defRPr sz="2400" kern="1200">
          <a:solidFill>
            <a:schemeClr val="tx1">
              <a:lumMod val="75000"/>
              <a:lumOff val="25000"/>
            </a:schemeClr>
          </a:solidFill>
          <a:latin typeface="FlandersArtSans-Light"/>
          <a:ea typeface="+mn-ea"/>
          <a:cs typeface="FlandersArtSans-Light"/>
        </a:defRPr>
      </a:lvl1pPr>
      <a:lvl2pPr marL="557226" indent="-214318" algn="l" defTabSz="342907" rtl="0" eaLnBrk="1" latinLnBrk="0" hangingPunct="1">
        <a:spcBef>
          <a:spcPct val="20000"/>
        </a:spcBef>
        <a:buFont typeface="Arial"/>
        <a:buChar char="–"/>
        <a:defRPr sz="2100" kern="1200">
          <a:solidFill>
            <a:schemeClr val="tx1">
              <a:lumMod val="75000"/>
              <a:lumOff val="25000"/>
            </a:schemeClr>
          </a:solidFill>
          <a:latin typeface="FlandersArtSans-Light"/>
          <a:ea typeface="+mn-ea"/>
          <a:cs typeface="FlandersArtSans-Light"/>
        </a:defRPr>
      </a:lvl2pPr>
      <a:lvl3pPr marL="857271" indent="-171455" algn="l" defTabSz="342907" rtl="0" eaLnBrk="1" latinLnBrk="0" hangingPunct="1">
        <a:spcBef>
          <a:spcPct val="20000"/>
        </a:spcBef>
        <a:buFont typeface="Arial"/>
        <a:buChar char="•"/>
        <a:defRPr sz="1800" kern="1200">
          <a:solidFill>
            <a:schemeClr val="tx1">
              <a:lumMod val="75000"/>
              <a:lumOff val="25000"/>
            </a:schemeClr>
          </a:solidFill>
          <a:latin typeface="FlandersArtSans-Light"/>
          <a:ea typeface="+mn-ea"/>
          <a:cs typeface="FlandersArtSans-Light"/>
        </a:defRPr>
      </a:lvl3pPr>
      <a:lvl4pPr marL="1200178"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4pPr>
      <a:lvl5pPr marL="1543087"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767266"/>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767266"/>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1" y="4767266"/>
            <a:ext cx="2133600"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a:p>
        </p:txBody>
      </p:sp>
    </p:spTree>
    <p:extLst>
      <p:ext uri="{BB962C8B-B14F-4D97-AF65-F5344CB8AC3E}">
        <p14:creationId xmlns:p14="http://schemas.microsoft.com/office/powerpoint/2010/main" val="93784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907" rtl="0" eaLnBrk="1" latinLnBrk="0" hangingPunct="1">
        <a:spcBef>
          <a:spcPct val="0"/>
        </a:spcBef>
        <a:buNone/>
        <a:defRPr sz="3300" b="1" kern="1200">
          <a:solidFill>
            <a:srgbClr val="F08AA9"/>
          </a:solidFill>
          <a:latin typeface="Lucida Grande" charset="0"/>
          <a:ea typeface="Lucida Grande" charset="0"/>
          <a:cs typeface="Lucida Grande" charset="0"/>
        </a:defRPr>
      </a:lvl1pPr>
    </p:titleStyle>
    <p:bodyStyle>
      <a:lvl1pPr marL="257180" indent="-257180" algn="l" defTabSz="342907" rtl="0" eaLnBrk="1" latinLnBrk="0" hangingPunct="1">
        <a:spcBef>
          <a:spcPct val="20000"/>
        </a:spcBef>
        <a:buFont typeface="Arial"/>
        <a:buChar char="•"/>
        <a:defRPr sz="2400" kern="1200">
          <a:solidFill>
            <a:schemeClr val="tx1">
              <a:lumMod val="65000"/>
              <a:lumOff val="35000"/>
            </a:schemeClr>
          </a:solidFill>
          <a:latin typeface="Lucida Grande" charset="0"/>
          <a:ea typeface="Lucida Grande" charset="0"/>
          <a:cs typeface="Lucida Grande" charset="0"/>
        </a:defRPr>
      </a:lvl1pPr>
      <a:lvl2pPr marL="557226" indent="-214318" algn="l" defTabSz="342907" rtl="0" eaLnBrk="1" latinLnBrk="0" hangingPunct="1">
        <a:spcBef>
          <a:spcPct val="20000"/>
        </a:spcBef>
        <a:buFont typeface="Arial"/>
        <a:buChar char="–"/>
        <a:defRPr sz="2100" kern="1200">
          <a:solidFill>
            <a:schemeClr val="tx1">
              <a:lumMod val="65000"/>
              <a:lumOff val="35000"/>
            </a:schemeClr>
          </a:solidFill>
          <a:latin typeface="Lucida Grande" charset="0"/>
          <a:ea typeface="Lucida Grande" charset="0"/>
          <a:cs typeface="Lucida Grande" charset="0"/>
        </a:defRPr>
      </a:lvl2pPr>
      <a:lvl3pPr marL="857271" indent="-171455" algn="l" defTabSz="342907" rtl="0" eaLnBrk="1" latinLnBrk="0" hangingPunct="1">
        <a:spcBef>
          <a:spcPct val="20000"/>
        </a:spcBef>
        <a:buFont typeface="Arial"/>
        <a:buChar char="•"/>
        <a:defRPr sz="1800" kern="1200">
          <a:solidFill>
            <a:schemeClr val="tx1">
              <a:lumMod val="65000"/>
              <a:lumOff val="35000"/>
            </a:schemeClr>
          </a:solidFill>
          <a:latin typeface="Lucida Grande" charset="0"/>
          <a:ea typeface="Lucida Grande" charset="0"/>
          <a:cs typeface="Lucida Grande" charset="0"/>
        </a:defRPr>
      </a:lvl3pPr>
      <a:lvl4pPr marL="1200178"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4pPr>
      <a:lvl5pPr marL="1543087"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1DA4-5C74-40E9-B154-503C14DA44F3}"/>
              </a:ext>
            </a:extLst>
          </p:cNvPr>
          <p:cNvSpPr>
            <a:spLocks noGrp="1"/>
          </p:cNvSpPr>
          <p:nvPr>
            <p:ph type="ctrTitle"/>
          </p:nvPr>
        </p:nvSpPr>
        <p:spPr/>
        <p:txBody>
          <a:bodyPr/>
          <a:lstStyle/>
          <a:p>
            <a:r>
              <a:rPr lang="nl-BE"/>
              <a:t>Wees niet gek, doe de tekencheck! </a:t>
            </a:r>
          </a:p>
        </p:txBody>
      </p:sp>
      <p:sp>
        <p:nvSpPr>
          <p:cNvPr id="3" name="Ondertitel 2">
            <a:extLst>
              <a:ext uri="{FF2B5EF4-FFF2-40B4-BE49-F238E27FC236}">
                <a16:creationId xmlns:a16="http://schemas.microsoft.com/office/drawing/2014/main" id="{1C5F1A16-99DF-444E-AF61-8760E2400D80}"/>
              </a:ext>
            </a:extLst>
          </p:cNvPr>
          <p:cNvSpPr>
            <a:spLocks noGrp="1"/>
          </p:cNvSpPr>
          <p:nvPr>
            <p:ph type="subTitle" idx="1"/>
          </p:nvPr>
        </p:nvSpPr>
        <p:spPr/>
        <p:txBody>
          <a:bodyPr/>
          <a:lstStyle/>
          <a:p>
            <a:r>
              <a:rPr lang="nl-BE" dirty="0"/>
              <a:t>Voor ouders </a:t>
            </a:r>
          </a:p>
        </p:txBody>
      </p:sp>
    </p:spTree>
    <p:extLst>
      <p:ext uri="{BB962C8B-B14F-4D97-AF65-F5344CB8AC3E}">
        <p14:creationId xmlns:p14="http://schemas.microsoft.com/office/powerpoint/2010/main" val="58732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192940-E307-4997-976D-B858AC943738}"/>
              </a:ext>
            </a:extLst>
          </p:cNvPr>
          <p:cNvSpPr>
            <a:spLocks noGrp="1"/>
          </p:cNvSpPr>
          <p:nvPr>
            <p:ph type="title"/>
          </p:nvPr>
        </p:nvSpPr>
        <p:spPr>
          <a:xfrm>
            <a:off x="770858" y="3305177"/>
            <a:ext cx="7772400" cy="1021557"/>
          </a:xfrm>
        </p:spPr>
        <p:txBody>
          <a:bodyPr>
            <a:normAutofit/>
          </a:bodyPr>
          <a:lstStyle/>
          <a:p>
            <a:r>
              <a:rPr lang="nl-BE" dirty="0"/>
              <a:t>Advies 1: Controleer </a:t>
            </a:r>
            <a:br>
              <a:rPr lang="nl-BE" dirty="0"/>
            </a:br>
            <a:r>
              <a:rPr lang="nl-BE" dirty="0"/>
              <a:t>							</a:t>
            </a:r>
            <a:r>
              <a:rPr lang="nl-BE" sz="1600" dirty="0"/>
              <a:t>dezelfde dag nog nadat je in de natuur bent geweest</a:t>
            </a:r>
            <a:endParaRPr lang="nl-BE" dirty="0"/>
          </a:p>
        </p:txBody>
      </p:sp>
      <p:sp>
        <p:nvSpPr>
          <p:cNvPr id="5" name="Tijdelijke aanduiding voor tekst 4">
            <a:extLst>
              <a:ext uri="{FF2B5EF4-FFF2-40B4-BE49-F238E27FC236}">
                <a16:creationId xmlns:a16="http://schemas.microsoft.com/office/drawing/2014/main" id="{46F880AC-4F33-4F58-8707-E914AFD15E31}"/>
              </a:ext>
            </a:extLst>
          </p:cNvPr>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33393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5CECB-BBAB-4097-9312-B94528AB50F7}"/>
              </a:ext>
            </a:extLst>
          </p:cNvPr>
          <p:cNvSpPr>
            <a:spLocks noGrp="1"/>
          </p:cNvSpPr>
          <p:nvPr>
            <p:ph type="title"/>
          </p:nvPr>
        </p:nvSpPr>
        <p:spPr/>
        <p:txBody>
          <a:bodyPr/>
          <a:lstStyle/>
          <a:p>
            <a:r>
              <a:rPr lang="nl-BE"/>
              <a:t>Controleren – waarom?</a:t>
            </a:r>
          </a:p>
        </p:txBody>
      </p:sp>
      <p:sp>
        <p:nvSpPr>
          <p:cNvPr id="3" name="Tijdelijke aanduiding voor inhoud 2">
            <a:extLst>
              <a:ext uri="{FF2B5EF4-FFF2-40B4-BE49-F238E27FC236}">
                <a16:creationId xmlns:a16="http://schemas.microsoft.com/office/drawing/2014/main" id="{3A64FB00-BD8E-4485-B0C3-9886EDE8E3C1}"/>
              </a:ext>
            </a:extLst>
          </p:cNvPr>
          <p:cNvSpPr>
            <a:spLocks noGrp="1"/>
          </p:cNvSpPr>
          <p:nvPr>
            <p:ph idx="1"/>
          </p:nvPr>
        </p:nvSpPr>
        <p:spPr/>
        <p:txBody>
          <a:bodyPr>
            <a:normAutofit/>
          </a:bodyPr>
          <a:lstStyle/>
          <a:p>
            <a:r>
              <a:rPr lang="nl-BE" dirty="0"/>
              <a:t>Voorkomen is moeilijk</a:t>
            </a:r>
          </a:p>
          <a:p>
            <a:r>
              <a:rPr lang="nl-BE" dirty="0"/>
              <a:t>Vaak een beet zonder dat jij of je kind het merken</a:t>
            </a:r>
          </a:p>
          <a:p>
            <a:r>
              <a:rPr lang="nl-BE" dirty="0"/>
              <a:t>Tijdig verwijderen = ziekte van Lyme voorkomen</a:t>
            </a:r>
          </a:p>
          <a:p>
            <a:pPr lvl="1"/>
            <a:r>
              <a:rPr lang="nl-BE" dirty="0"/>
              <a:t>Binnen 12 à 24 uur</a:t>
            </a:r>
          </a:p>
        </p:txBody>
      </p:sp>
    </p:spTree>
    <p:extLst>
      <p:ext uri="{BB962C8B-B14F-4D97-AF65-F5344CB8AC3E}">
        <p14:creationId xmlns:p14="http://schemas.microsoft.com/office/powerpoint/2010/main" val="401418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66F49-6B2F-4FD8-9DEB-4A22F731B420}"/>
              </a:ext>
            </a:extLst>
          </p:cNvPr>
          <p:cNvSpPr>
            <a:spLocks noGrp="1"/>
          </p:cNvSpPr>
          <p:nvPr>
            <p:ph type="title"/>
          </p:nvPr>
        </p:nvSpPr>
        <p:spPr/>
        <p:txBody>
          <a:bodyPr/>
          <a:lstStyle/>
          <a:p>
            <a:r>
              <a:rPr lang="nl-BE"/>
              <a:t>Controleren – waar bijt een teek?</a:t>
            </a:r>
          </a:p>
        </p:txBody>
      </p:sp>
      <p:sp>
        <p:nvSpPr>
          <p:cNvPr id="4" name="Tijdelijke aanduiding voor inhoud 3">
            <a:extLst>
              <a:ext uri="{FF2B5EF4-FFF2-40B4-BE49-F238E27FC236}">
                <a16:creationId xmlns:a16="http://schemas.microsoft.com/office/drawing/2014/main" id="{2A64B3C0-202A-4521-8E7B-969C9E0CEEAB}"/>
              </a:ext>
            </a:extLst>
          </p:cNvPr>
          <p:cNvSpPr>
            <a:spLocks noGrp="1"/>
          </p:cNvSpPr>
          <p:nvPr>
            <p:ph sz="half" idx="1"/>
          </p:nvPr>
        </p:nvSpPr>
        <p:spPr/>
        <p:txBody>
          <a:bodyPr/>
          <a:lstStyle/>
          <a:p>
            <a:r>
              <a:rPr lang="nl-BE" dirty="0"/>
              <a:t>Overal op het lichaam</a:t>
            </a:r>
          </a:p>
          <a:p>
            <a:r>
              <a:rPr lang="nl-BE" dirty="0"/>
              <a:t>Vooral op ‘warme plekjes’</a:t>
            </a:r>
          </a:p>
          <a:p>
            <a:endParaRPr lang="nl-BE" dirty="0"/>
          </a:p>
          <a:p>
            <a:r>
              <a:rPr lang="nl-BE" dirty="0"/>
              <a:t>Voor jezelf:</a:t>
            </a:r>
          </a:p>
          <a:p>
            <a:pPr lvl="1"/>
            <a:r>
              <a:rPr lang="nl-BE" dirty="0"/>
              <a:t>Laat anderen je helpen</a:t>
            </a:r>
          </a:p>
          <a:p>
            <a:pPr lvl="1"/>
            <a:r>
              <a:rPr lang="nl-BE" dirty="0"/>
              <a:t>Gebruik een spiegel </a:t>
            </a:r>
          </a:p>
        </p:txBody>
      </p:sp>
      <p:pic>
        <p:nvPicPr>
          <p:cNvPr id="1028" name="Picture 4" descr="Wees niet gek.  Doe de tekencheck!  Controleer grondig op tekenbeten.">
            <a:extLst>
              <a:ext uri="{FF2B5EF4-FFF2-40B4-BE49-F238E27FC236}">
                <a16:creationId xmlns:a16="http://schemas.microsoft.com/office/drawing/2014/main" id="{DCC1F037-DFEB-4DBC-AC85-37985511C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548" y="890337"/>
            <a:ext cx="3531641" cy="349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6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B72DE-DC9D-48A1-946E-3B5F337B1EEA}"/>
              </a:ext>
            </a:extLst>
          </p:cNvPr>
          <p:cNvSpPr>
            <a:spLocks noGrp="1"/>
          </p:cNvSpPr>
          <p:nvPr>
            <p:ph type="title"/>
          </p:nvPr>
        </p:nvSpPr>
        <p:spPr/>
        <p:txBody>
          <a:bodyPr/>
          <a:lstStyle/>
          <a:p>
            <a:r>
              <a:rPr lang="nl-BE"/>
              <a:t>Controleren – wanneer?</a:t>
            </a:r>
          </a:p>
        </p:txBody>
      </p:sp>
      <p:sp>
        <p:nvSpPr>
          <p:cNvPr id="3" name="Tijdelijke aanduiding voor inhoud 2">
            <a:extLst>
              <a:ext uri="{FF2B5EF4-FFF2-40B4-BE49-F238E27FC236}">
                <a16:creationId xmlns:a16="http://schemas.microsoft.com/office/drawing/2014/main" id="{DC70F8FB-35C7-49CB-93C2-7A5316FFE777}"/>
              </a:ext>
            </a:extLst>
          </p:cNvPr>
          <p:cNvSpPr>
            <a:spLocks noGrp="1"/>
          </p:cNvSpPr>
          <p:nvPr>
            <p:ph idx="1"/>
          </p:nvPr>
        </p:nvSpPr>
        <p:spPr/>
        <p:txBody>
          <a:bodyPr/>
          <a:lstStyle/>
          <a:p>
            <a:r>
              <a:rPr lang="nl-BE" sz="2700" b="1" dirty="0"/>
              <a:t>Elke avond </a:t>
            </a:r>
            <a:r>
              <a:rPr lang="nl-BE" sz="2700" dirty="0"/>
              <a:t>nadat je met je kind in de natuur hebt gespeeld</a:t>
            </a:r>
          </a:p>
          <a:p>
            <a:pPr lvl="1"/>
            <a:r>
              <a:rPr lang="nl-BE" sz="2400" dirty="0"/>
              <a:t>Bv. in het bos, park, tuin, in de duinen </a:t>
            </a:r>
          </a:p>
          <a:p>
            <a:pPr lvl="1"/>
            <a:r>
              <a:rPr lang="nl-BE" sz="2400" dirty="0"/>
              <a:t>Op kamp bij de jeugdbeweging</a:t>
            </a:r>
          </a:p>
          <a:p>
            <a:r>
              <a:rPr lang="nl-BE" sz="2700" dirty="0"/>
              <a:t>Controleer ook jezelf!</a:t>
            </a:r>
            <a:endParaRPr lang="nl-BE" dirty="0"/>
          </a:p>
        </p:txBody>
      </p:sp>
    </p:spTree>
    <p:extLst>
      <p:ext uri="{BB962C8B-B14F-4D97-AF65-F5344CB8AC3E}">
        <p14:creationId xmlns:p14="http://schemas.microsoft.com/office/powerpoint/2010/main" val="83960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D2545-FAA4-4FD6-8AFE-6F9B5B245EB4}"/>
              </a:ext>
            </a:extLst>
          </p:cNvPr>
          <p:cNvSpPr>
            <a:spLocks noGrp="1"/>
          </p:cNvSpPr>
          <p:nvPr>
            <p:ph type="title"/>
          </p:nvPr>
        </p:nvSpPr>
        <p:spPr>
          <a:xfrm>
            <a:off x="457200" y="205979"/>
            <a:ext cx="8229600" cy="857250"/>
          </a:xfrm>
        </p:spPr>
        <p:txBody>
          <a:bodyPr>
            <a:normAutofit fontScale="90000"/>
          </a:bodyPr>
          <a:lstStyle/>
          <a:p>
            <a:r>
              <a:rPr lang="nl-BE" dirty="0"/>
              <a:t>Controleren, elke keer nadat je in de natuur was en van kop tot teen… niet vanzelfsprekend </a:t>
            </a:r>
          </a:p>
        </p:txBody>
      </p:sp>
      <p:sp>
        <p:nvSpPr>
          <p:cNvPr id="3" name="Tijdelijke aanduiding voor inhoud 2">
            <a:extLst>
              <a:ext uri="{FF2B5EF4-FFF2-40B4-BE49-F238E27FC236}">
                <a16:creationId xmlns:a16="http://schemas.microsoft.com/office/drawing/2014/main" id="{1AC6213E-556A-4D83-AF00-B8C58A3589BD}"/>
              </a:ext>
            </a:extLst>
          </p:cNvPr>
          <p:cNvSpPr>
            <a:spLocks noGrp="1"/>
          </p:cNvSpPr>
          <p:nvPr>
            <p:ph idx="1"/>
          </p:nvPr>
        </p:nvSpPr>
        <p:spPr>
          <a:xfrm>
            <a:off x="457200" y="1200151"/>
            <a:ext cx="8229600" cy="3303836"/>
          </a:xfrm>
        </p:spPr>
        <p:txBody>
          <a:bodyPr/>
          <a:lstStyle/>
          <a:p>
            <a:r>
              <a:rPr lang="nl-BE" dirty="0"/>
              <a:t>Doen jullie dit nu al?</a:t>
            </a:r>
          </a:p>
          <a:p>
            <a:r>
              <a:rPr lang="nl-BE" dirty="0"/>
              <a:t>Hoe zouden jullie dit aanpakken?</a:t>
            </a:r>
          </a:p>
          <a:p>
            <a:pPr lvl="1"/>
            <a:r>
              <a:rPr lang="nl-BE" dirty="0"/>
              <a:t>Voor jezelf</a:t>
            </a:r>
          </a:p>
          <a:p>
            <a:pPr lvl="1"/>
            <a:r>
              <a:rPr lang="nl-BE" dirty="0"/>
              <a:t>Voor je kinderen</a:t>
            </a:r>
          </a:p>
          <a:p>
            <a:pPr marL="0" indent="0">
              <a:buNone/>
            </a:pPr>
            <a:endParaRPr lang="nl-BE" dirty="0"/>
          </a:p>
        </p:txBody>
      </p:sp>
    </p:spTree>
    <p:extLst>
      <p:ext uri="{BB962C8B-B14F-4D97-AF65-F5344CB8AC3E}">
        <p14:creationId xmlns:p14="http://schemas.microsoft.com/office/powerpoint/2010/main" val="258720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B1BA0-3F42-41FC-B233-DC8BEC100026}"/>
              </a:ext>
            </a:extLst>
          </p:cNvPr>
          <p:cNvSpPr>
            <a:spLocks noGrp="1"/>
          </p:cNvSpPr>
          <p:nvPr>
            <p:ph type="title"/>
          </p:nvPr>
        </p:nvSpPr>
        <p:spPr>
          <a:xfrm>
            <a:off x="457200" y="205979"/>
            <a:ext cx="7154779" cy="857250"/>
          </a:xfrm>
        </p:spPr>
        <p:txBody>
          <a:bodyPr>
            <a:normAutofit fontScale="90000"/>
          </a:bodyPr>
          <a:lstStyle/>
          <a:p>
            <a:r>
              <a:rPr lang="nl-BE" sz="3200" dirty="0"/>
              <a:t>Lichamelijke integriteit op kamp  – richtlijnen SENSOA</a:t>
            </a:r>
          </a:p>
        </p:txBody>
      </p:sp>
      <p:sp>
        <p:nvSpPr>
          <p:cNvPr id="3" name="Tijdelijke aanduiding voor inhoud 2">
            <a:extLst>
              <a:ext uri="{FF2B5EF4-FFF2-40B4-BE49-F238E27FC236}">
                <a16:creationId xmlns:a16="http://schemas.microsoft.com/office/drawing/2014/main" id="{F99156B1-649D-4C6E-B6FE-7AEE41768B68}"/>
              </a:ext>
            </a:extLst>
          </p:cNvPr>
          <p:cNvSpPr>
            <a:spLocks noGrp="1"/>
          </p:cNvSpPr>
          <p:nvPr>
            <p:ph idx="1"/>
          </p:nvPr>
        </p:nvSpPr>
        <p:spPr/>
        <p:txBody>
          <a:bodyPr/>
          <a:lstStyle/>
          <a:p>
            <a:r>
              <a:rPr lang="nl-BE" dirty="0"/>
              <a:t>Leg kinderen en jongeren uit waarom een tekenbetencontrole nodig is</a:t>
            </a:r>
          </a:p>
          <a:p>
            <a:r>
              <a:rPr lang="nl-BE" dirty="0"/>
              <a:t>Zorg dat kinderen en jongeren inspraak hebben over de manier waarop een tekenbetencontrole gebeurt.</a:t>
            </a:r>
          </a:p>
          <a:p>
            <a:r>
              <a:rPr lang="nl-BE" dirty="0"/>
              <a:t>Respecteer de privacy en schep een veilig klimaat</a:t>
            </a:r>
          </a:p>
          <a:p>
            <a:endParaRPr lang="nl-BE" dirty="0"/>
          </a:p>
        </p:txBody>
      </p:sp>
    </p:spTree>
    <p:extLst>
      <p:ext uri="{BB962C8B-B14F-4D97-AF65-F5344CB8AC3E}">
        <p14:creationId xmlns:p14="http://schemas.microsoft.com/office/powerpoint/2010/main" val="233622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59195FD-F15A-44AB-B6D3-72AEE1C38017}"/>
              </a:ext>
            </a:extLst>
          </p:cNvPr>
          <p:cNvSpPr>
            <a:spLocks noGrp="1"/>
          </p:cNvSpPr>
          <p:nvPr>
            <p:ph type="title"/>
          </p:nvPr>
        </p:nvSpPr>
        <p:spPr/>
        <p:txBody>
          <a:bodyPr>
            <a:normAutofit/>
          </a:bodyPr>
          <a:lstStyle/>
          <a:p>
            <a:r>
              <a:rPr lang="nl-BE" dirty="0"/>
              <a:t>Advies </a:t>
            </a:r>
            <a:r>
              <a:rPr lang="nl-BE" b="1" dirty="0"/>
              <a:t>2: Verwijderen</a:t>
            </a:r>
            <a:br>
              <a:rPr lang="nl-BE" b="1" dirty="0"/>
            </a:br>
            <a:r>
              <a:rPr lang="nl-BE" b="1" dirty="0"/>
              <a:t>								</a:t>
            </a:r>
            <a:r>
              <a:rPr lang="nl-BE" sz="1800" b="1" dirty="0"/>
              <a:t>Verwijder de teek rustig en in één beweging</a:t>
            </a:r>
            <a:endParaRPr lang="nl-BE" b="1" dirty="0"/>
          </a:p>
        </p:txBody>
      </p:sp>
      <p:sp>
        <p:nvSpPr>
          <p:cNvPr id="6" name="Tijdelijke aanduiding voor tekst 5">
            <a:extLst>
              <a:ext uri="{FF2B5EF4-FFF2-40B4-BE49-F238E27FC236}">
                <a16:creationId xmlns:a16="http://schemas.microsoft.com/office/drawing/2014/main" id="{6E80C5D4-2CAA-4A82-869A-ABC2F2275FA8}"/>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94747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88E9A-1DFB-40FB-ABB7-14768791FD51}"/>
              </a:ext>
            </a:extLst>
          </p:cNvPr>
          <p:cNvSpPr>
            <a:spLocks noGrp="1"/>
          </p:cNvSpPr>
          <p:nvPr>
            <p:ph type="title"/>
          </p:nvPr>
        </p:nvSpPr>
        <p:spPr/>
        <p:txBody>
          <a:bodyPr/>
          <a:lstStyle/>
          <a:p>
            <a:pPr algn="ctr"/>
            <a:r>
              <a:rPr lang="nl-BE"/>
              <a:t>Hoe verwijder je een teek?</a:t>
            </a:r>
          </a:p>
        </p:txBody>
      </p:sp>
      <p:sp>
        <p:nvSpPr>
          <p:cNvPr id="3" name="Tijdelijke aanduiding voor tekst 2">
            <a:extLst>
              <a:ext uri="{FF2B5EF4-FFF2-40B4-BE49-F238E27FC236}">
                <a16:creationId xmlns:a16="http://schemas.microsoft.com/office/drawing/2014/main" id="{6F923921-5685-4635-8DA2-541CFED5DF42}"/>
              </a:ext>
            </a:extLst>
          </p:cNvPr>
          <p:cNvSpPr>
            <a:spLocks noGrp="1"/>
          </p:cNvSpPr>
          <p:nvPr>
            <p:ph type="body" idx="1"/>
          </p:nvPr>
        </p:nvSpPr>
        <p:spPr/>
        <p:txBody>
          <a:bodyPr/>
          <a:lstStyle/>
          <a:p>
            <a:endParaRPr lang="nl-BE"/>
          </a:p>
        </p:txBody>
      </p:sp>
      <p:pic>
        <p:nvPicPr>
          <p:cNvPr id="4" name="Afbeelding 3" descr="Gloeilamp">
            <a:extLst>
              <a:ext uri="{FF2B5EF4-FFF2-40B4-BE49-F238E27FC236}">
                <a16:creationId xmlns:a16="http://schemas.microsoft.com/office/drawing/2014/main" id="{6FE2101F-13E0-4FBE-A8BF-73976B2CAF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32323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F48FB-7399-45C4-85F7-380E5EF7516E}"/>
              </a:ext>
            </a:extLst>
          </p:cNvPr>
          <p:cNvSpPr>
            <a:spLocks noGrp="1"/>
          </p:cNvSpPr>
          <p:nvPr>
            <p:ph type="title"/>
          </p:nvPr>
        </p:nvSpPr>
        <p:spPr/>
        <p:txBody>
          <a:bodyPr/>
          <a:lstStyle/>
          <a:p>
            <a:r>
              <a:rPr lang="nl-BE" dirty="0"/>
              <a:t>Tekenbeet verwijderen - tips</a:t>
            </a:r>
          </a:p>
        </p:txBody>
      </p:sp>
      <p:sp>
        <p:nvSpPr>
          <p:cNvPr id="4" name="Tijdelijke aanduiding voor tekst 3">
            <a:extLst>
              <a:ext uri="{FF2B5EF4-FFF2-40B4-BE49-F238E27FC236}">
                <a16:creationId xmlns:a16="http://schemas.microsoft.com/office/drawing/2014/main" id="{500FFE2B-6C3D-4F1A-9A96-4028452EC29D}"/>
              </a:ext>
            </a:extLst>
          </p:cNvPr>
          <p:cNvSpPr>
            <a:spLocks noGrp="1"/>
          </p:cNvSpPr>
          <p:nvPr>
            <p:ph type="body" idx="1"/>
          </p:nvPr>
        </p:nvSpPr>
        <p:spPr/>
        <p:txBody>
          <a:bodyPr/>
          <a:lstStyle/>
          <a:p>
            <a:r>
              <a:rPr lang="nl-BE" dirty="0">
                <a:solidFill>
                  <a:srgbClr val="00B050"/>
                </a:solidFill>
              </a:rPr>
              <a:t>Juist</a:t>
            </a:r>
          </a:p>
        </p:txBody>
      </p:sp>
      <p:sp>
        <p:nvSpPr>
          <p:cNvPr id="3" name="Tijdelijke aanduiding voor inhoud 2">
            <a:extLst>
              <a:ext uri="{FF2B5EF4-FFF2-40B4-BE49-F238E27FC236}">
                <a16:creationId xmlns:a16="http://schemas.microsoft.com/office/drawing/2014/main" id="{B841B98D-40F2-448F-ABE9-918BEAFB1204}"/>
              </a:ext>
            </a:extLst>
          </p:cNvPr>
          <p:cNvSpPr>
            <a:spLocks noGrp="1"/>
          </p:cNvSpPr>
          <p:nvPr>
            <p:ph sz="half" idx="2"/>
          </p:nvPr>
        </p:nvSpPr>
        <p:spPr/>
        <p:txBody>
          <a:bodyPr>
            <a:normAutofit/>
          </a:bodyPr>
          <a:lstStyle/>
          <a:p>
            <a:r>
              <a:rPr lang="nl-BE"/>
              <a:t>Trek de teek er rustig en in één beweging uit</a:t>
            </a:r>
          </a:p>
          <a:p>
            <a:r>
              <a:rPr lang="nl-BE"/>
              <a:t>Bij </a:t>
            </a:r>
            <a:r>
              <a:rPr lang="nl-BE" dirty="0"/>
              <a:t>het hoofd</a:t>
            </a:r>
          </a:p>
        </p:txBody>
      </p:sp>
      <p:sp>
        <p:nvSpPr>
          <p:cNvPr id="5" name="Tijdelijke aanduiding voor tekst 4">
            <a:extLst>
              <a:ext uri="{FF2B5EF4-FFF2-40B4-BE49-F238E27FC236}">
                <a16:creationId xmlns:a16="http://schemas.microsoft.com/office/drawing/2014/main" id="{C5C00B1E-80B6-4757-9C25-444410D95926}"/>
              </a:ext>
            </a:extLst>
          </p:cNvPr>
          <p:cNvSpPr>
            <a:spLocks noGrp="1"/>
          </p:cNvSpPr>
          <p:nvPr>
            <p:ph type="body" sz="quarter" idx="3"/>
          </p:nvPr>
        </p:nvSpPr>
        <p:spPr/>
        <p:txBody>
          <a:bodyPr/>
          <a:lstStyle/>
          <a:p>
            <a:r>
              <a:rPr lang="nl-BE">
                <a:solidFill>
                  <a:srgbClr val="FF0000"/>
                </a:solidFill>
              </a:rPr>
              <a:t>Fout</a:t>
            </a:r>
            <a:endParaRPr lang="nl-BE"/>
          </a:p>
        </p:txBody>
      </p:sp>
      <p:sp>
        <p:nvSpPr>
          <p:cNvPr id="6" name="Tijdelijke aanduiding voor inhoud 5">
            <a:extLst>
              <a:ext uri="{FF2B5EF4-FFF2-40B4-BE49-F238E27FC236}">
                <a16:creationId xmlns:a16="http://schemas.microsoft.com/office/drawing/2014/main" id="{A8E1FA59-870B-4836-B625-3291803AB637}"/>
              </a:ext>
            </a:extLst>
          </p:cNvPr>
          <p:cNvSpPr>
            <a:spLocks noGrp="1"/>
          </p:cNvSpPr>
          <p:nvPr>
            <p:ph sz="quarter" idx="4"/>
          </p:nvPr>
        </p:nvSpPr>
        <p:spPr/>
        <p:txBody>
          <a:bodyPr/>
          <a:lstStyle/>
          <a:p>
            <a:r>
              <a:rPr lang="nl-BE" dirty="0"/>
              <a:t>Knijp de teek niet plat</a:t>
            </a:r>
          </a:p>
          <a:p>
            <a:r>
              <a:rPr lang="nl-BE" dirty="0"/>
              <a:t>Draai niet aan een teek</a:t>
            </a:r>
          </a:p>
          <a:p>
            <a:r>
              <a:rPr lang="nl-BE" dirty="0"/>
              <a:t>Gebruik </a:t>
            </a:r>
            <a:r>
              <a:rPr lang="nl-BE" b="1" dirty="0"/>
              <a:t>geen</a:t>
            </a:r>
            <a:r>
              <a:rPr lang="nl-BE" dirty="0"/>
              <a:t> jodium/alcohol/zeep/afwasmiddel… op de teek</a:t>
            </a:r>
          </a:p>
          <a:p>
            <a:r>
              <a:rPr lang="nl-BE" dirty="0"/>
              <a:t>Verbrand de teek niet</a:t>
            </a:r>
          </a:p>
          <a:p>
            <a:endParaRPr lang="nl-BE" dirty="0"/>
          </a:p>
        </p:txBody>
      </p:sp>
      <p:pic>
        <p:nvPicPr>
          <p:cNvPr id="8" name="Afbeelding 7">
            <a:extLst>
              <a:ext uri="{FF2B5EF4-FFF2-40B4-BE49-F238E27FC236}">
                <a16:creationId xmlns:a16="http://schemas.microsoft.com/office/drawing/2014/main" id="{9C18FC93-65D6-4880-A911-159162514F9F}"/>
              </a:ext>
            </a:extLst>
          </p:cNvPr>
          <p:cNvPicPr>
            <a:picLocks noChangeAspect="1"/>
          </p:cNvPicPr>
          <p:nvPr/>
        </p:nvPicPr>
        <p:blipFill>
          <a:blip r:embed="rId3"/>
          <a:stretch>
            <a:fillRect/>
          </a:stretch>
        </p:blipFill>
        <p:spPr>
          <a:xfrm>
            <a:off x="2323475" y="2257103"/>
            <a:ext cx="2096065" cy="2096065"/>
          </a:xfrm>
          <a:prstGeom prst="rect">
            <a:avLst/>
          </a:prstGeom>
        </p:spPr>
      </p:pic>
    </p:spTree>
    <p:extLst>
      <p:ext uri="{BB962C8B-B14F-4D97-AF65-F5344CB8AC3E}">
        <p14:creationId xmlns:p14="http://schemas.microsoft.com/office/powerpoint/2010/main" val="400457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451040-A1E0-4A04-871A-4A50989C4FC1}"/>
              </a:ext>
            </a:extLst>
          </p:cNvPr>
          <p:cNvSpPr>
            <a:spLocks noGrp="1"/>
          </p:cNvSpPr>
          <p:nvPr>
            <p:ph type="title"/>
          </p:nvPr>
        </p:nvSpPr>
        <p:spPr>
          <a:xfrm>
            <a:off x="498437" y="1131762"/>
            <a:ext cx="7886700" cy="2139553"/>
          </a:xfrm>
        </p:spPr>
        <p:txBody>
          <a:bodyPr/>
          <a:lstStyle/>
          <a:p>
            <a:pPr algn="ctr"/>
            <a:r>
              <a:rPr lang="nl-BE"/>
              <a:t>Welke </a:t>
            </a:r>
            <a:r>
              <a:rPr lang="nl-BE" err="1"/>
              <a:t>tekenverwijderaar</a:t>
            </a:r>
            <a:r>
              <a:rPr lang="nl-BE"/>
              <a:t> is de beste? </a:t>
            </a:r>
          </a:p>
        </p:txBody>
      </p:sp>
      <p:sp>
        <p:nvSpPr>
          <p:cNvPr id="5" name="Tijdelijke aanduiding voor tekst 4">
            <a:extLst>
              <a:ext uri="{FF2B5EF4-FFF2-40B4-BE49-F238E27FC236}">
                <a16:creationId xmlns:a16="http://schemas.microsoft.com/office/drawing/2014/main" id="{BEC225DC-5DC9-4AD0-A274-E776B3C15FA4}"/>
              </a:ext>
            </a:extLst>
          </p:cNvPr>
          <p:cNvSpPr>
            <a:spLocks noGrp="1"/>
          </p:cNvSpPr>
          <p:nvPr>
            <p:ph type="body" idx="1"/>
          </p:nvPr>
        </p:nvSpPr>
        <p:spPr>
          <a:xfrm>
            <a:off x="722313" y="3013981"/>
            <a:ext cx="7772400" cy="1125140"/>
          </a:xfrm>
        </p:spPr>
        <p:txBody>
          <a:bodyPr/>
          <a:lstStyle/>
          <a:p>
            <a:pPr algn="ctr"/>
            <a:endParaRPr lang="nl-BE" dirty="0">
              <a:solidFill>
                <a:schemeClr val="tx1"/>
              </a:solidFill>
            </a:endParaRPr>
          </a:p>
        </p:txBody>
      </p:sp>
      <p:pic>
        <p:nvPicPr>
          <p:cNvPr id="6" name="Afbeelding 5" descr="Gloeilamp">
            <a:extLst>
              <a:ext uri="{FF2B5EF4-FFF2-40B4-BE49-F238E27FC236}">
                <a16:creationId xmlns:a16="http://schemas.microsoft.com/office/drawing/2014/main" id="{D1BE780D-7B1A-4372-92B4-C966B8913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0467" y="1848675"/>
            <a:ext cx="1422640" cy="1422640"/>
          </a:xfrm>
          <a:prstGeom prst="rect">
            <a:avLst/>
          </a:prstGeom>
        </p:spPr>
      </p:pic>
    </p:spTree>
    <p:extLst>
      <p:ext uri="{BB962C8B-B14F-4D97-AF65-F5344CB8AC3E}">
        <p14:creationId xmlns:p14="http://schemas.microsoft.com/office/powerpoint/2010/main" val="223161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9F666-C45A-4562-AAD4-CAF49C48F315}"/>
              </a:ext>
            </a:extLst>
          </p:cNvPr>
          <p:cNvSpPr>
            <a:spLocks noGrp="1"/>
          </p:cNvSpPr>
          <p:nvPr>
            <p:ph type="title"/>
          </p:nvPr>
        </p:nvSpPr>
        <p:spPr/>
        <p:txBody>
          <a:bodyPr/>
          <a:lstStyle/>
          <a:p>
            <a:r>
              <a:rPr lang="nl-BE" dirty="0"/>
              <a:t>Doel van de presentatie</a:t>
            </a:r>
          </a:p>
        </p:txBody>
      </p:sp>
      <p:sp>
        <p:nvSpPr>
          <p:cNvPr id="3" name="Tijdelijke aanduiding voor inhoud 2">
            <a:extLst>
              <a:ext uri="{FF2B5EF4-FFF2-40B4-BE49-F238E27FC236}">
                <a16:creationId xmlns:a16="http://schemas.microsoft.com/office/drawing/2014/main" id="{E52CB860-E842-4ADD-9C4C-981827C356A4}"/>
              </a:ext>
            </a:extLst>
          </p:cNvPr>
          <p:cNvSpPr>
            <a:spLocks noGrp="1"/>
          </p:cNvSpPr>
          <p:nvPr>
            <p:ph idx="1"/>
          </p:nvPr>
        </p:nvSpPr>
        <p:spPr/>
        <p:txBody>
          <a:bodyPr/>
          <a:lstStyle/>
          <a:p>
            <a:endParaRPr lang="nl-BE" dirty="0"/>
          </a:p>
          <a:p>
            <a:r>
              <a:rPr lang="nl-BE" dirty="0"/>
              <a:t>Informeren over tekenbeten en de ziekte van Lyme</a:t>
            </a:r>
          </a:p>
          <a:p>
            <a:r>
              <a:rPr lang="nl-BE" dirty="0"/>
              <a:t>Toelichting gids “Wat te doen bij een tekenbeet”</a:t>
            </a:r>
          </a:p>
          <a:p>
            <a:pPr lvl="1"/>
            <a:r>
              <a:rPr lang="nl-BE" dirty="0"/>
              <a:t>Wordt verdeeld naar jeugdbewegingen</a:t>
            </a:r>
          </a:p>
          <a:p>
            <a:pPr lvl="1"/>
            <a:r>
              <a:rPr lang="nl-BE" dirty="0">
                <a:hlinkClick r:id="rId3"/>
              </a:rPr>
              <a:t>www.tekenbeten.be</a:t>
            </a:r>
            <a:r>
              <a:rPr lang="nl-BE" dirty="0"/>
              <a:t> </a:t>
            </a:r>
          </a:p>
          <a:p>
            <a:pPr lvl="1"/>
            <a:endParaRPr lang="nl-BE" dirty="0"/>
          </a:p>
        </p:txBody>
      </p:sp>
    </p:spTree>
    <p:extLst>
      <p:ext uri="{BB962C8B-B14F-4D97-AF65-F5344CB8AC3E}">
        <p14:creationId xmlns:p14="http://schemas.microsoft.com/office/powerpoint/2010/main" val="137381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55CFC-12A0-49B7-9805-2DBA442BA5DC}"/>
              </a:ext>
            </a:extLst>
          </p:cNvPr>
          <p:cNvSpPr>
            <a:spLocks noGrp="1"/>
          </p:cNvSpPr>
          <p:nvPr>
            <p:ph type="title"/>
          </p:nvPr>
        </p:nvSpPr>
        <p:spPr/>
        <p:txBody>
          <a:bodyPr/>
          <a:lstStyle/>
          <a:p>
            <a:r>
              <a:rPr lang="nl-BE" err="1"/>
              <a:t>Tekenverwijderaars</a:t>
            </a:r>
            <a:endParaRPr lang="nl-BE"/>
          </a:p>
        </p:txBody>
      </p:sp>
      <p:sp>
        <p:nvSpPr>
          <p:cNvPr id="3" name="Tijdelijke aanduiding voor inhoud 2">
            <a:extLst>
              <a:ext uri="{FF2B5EF4-FFF2-40B4-BE49-F238E27FC236}">
                <a16:creationId xmlns:a16="http://schemas.microsoft.com/office/drawing/2014/main" id="{37815B76-3CAE-4ED1-879C-B8F0F5F21E6E}"/>
              </a:ext>
            </a:extLst>
          </p:cNvPr>
          <p:cNvSpPr>
            <a:spLocks noGrp="1"/>
          </p:cNvSpPr>
          <p:nvPr>
            <p:ph idx="1"/>
          </p:nvPr>
        </p:nvSpPr>
        <p:spPr/>
        <p:txBody>
          <a:bodyPr/>
          <a:lstStyle/>
          <a:p>
            <a:r>
              <a:rPr lang="nl-BE" dirty="0"/>
              <a:t>Alle </a:t>
            </a:r>
            <a:r>
              <a:rPr lang="nl-BE" dirty="0" err="1"/>
              <a:t>tekenverwijderaars</a:t>
            </a:r>
            <a:r>
              <a:rPr lang="nl-BE" dirty="0"/>
              <a:t> zijn goed, bij juist gebruik</a:t>
            </a:r>
          </a:p>
          <a:p>
            <a:r>
              <a:rPr lang="nl-BE" dirty="0"/>
              <a:t>Verwijderen</a:t>
            </a:r>
          </a:p>
          <a:p>
            <a:pPr lvl="1"/>
            <a:r>
              <a:rPr lang="nl-BE" dirty="0"/>
              <a:t>In één beweging</a:t>
            </a:r>
          </a:p>
          <a:p>
            <a:pPr lvl="1"/>
            <a:r>
              <a:rPr lang="nl-BE" dirty="0"/>
              <a:t>Knijp de buik niet plat </a:t>
            </a:r>
          </a:p>
          <a:p>
            <a:r>
              <a:rPr lang="nl-BE" dirty="0"/>
              <a:t>Voor meer info: </a:t>
            </a:r>
            <a:r>
              <a:rPr lang="nl-BE" dirty="0">
                <a:hlinkClick r:id="rId3"/>
              </a:rPr>
              <a:t>www.tekenbeten.be</a:t>
            </a:r>
            <a:endParaRPr lang="nl-BE" dirty="0"/>
          </a:p>
          <a:p>
            <a:endParaRPr lang="nl-BE" dirty="0"/>
          </a:p>
          <a:p>
            <a:endParaRPr lang="nl-BE" dirty="0"/>
          </a:p>
        </p:txBody>
      </p:sp>
    </p:spTree>
    <p:extLst>
      <p:ext uri="{BB962C8B-B14F-4D97-AF65-F5344CB8AC3E}">
        <p14:creationId xmlns:p14="http://schemas.microsoft.com/office/powerpoint/2010/main" val="55700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E9C8-AAB5-47E4-8FE6-E16133187EA7}"/>
              </a:ext>
            </a:extLst>
          </p:cNvPr>
          <p:cNvSpPr>
            <a:spLocks noGrp="1"/>
          </p:cNvSpPr>
          <p:nvPr>
            <p:ph type="title"/>
          </p:nvPr>
        </p:nvSpPr>
        <p:spPr/>
        <p:txBody>
          <a:bodyPr/>
          <a:lstStyle/>
          <a:p>
            <a:r>
              <a:rPr lang="nl-BE" err="1"/>
              <a:t>Tekenverwijderaars</a:t>
            </a:r>
            <a:r>
              <a:rPr lang="nl-BE"/>
              <a:t> - tekenkaart </a:t>
            </a:r>
          </a:p>
        </p:txBody>
      </p:sp>
      <p:sp>
        <p:nvSpPr>
          <p:cNvPr id="11" name="Tijdelijke aanduiding voor inhoud 10">
            <a:extLst>
              <a:ext uri="{FF2B5EF4-FFF2-40B4-BE49-F238E27FC236}">
                <a16:creationId xmlns:a16="http://schemas.microsoft.com/office/drawing/2014/main" id="{A49EED79-FA4A-4DAB-9A8A-ECA9B9B56E61}"/>
              </a:ext>
            </a:extLst>
          </p:cNvPr>
          <p:cNvSpPr>
            <a:spLocks noGrp="1"/>
          </p:cNvSpPr>
          <p:nvPr>
            <p:ph sz="half" idx="2"/>
          </p:nvPr>
        </p:nvSpPr>
        <p:spPr>
          <a:xfrm>
            <a:off x="5052010" y="1387641"/>
            <a:ext cx="3554579" cy="3310565"/>
          </a:xfrm>
        </p:spPr>
        <p:txBody>
          <a:bodyPr/>
          <a:lstStyle/>
          <a:p>
            <a:endParaRPr lang="nl-BE" dirty="0"/>
          </a:p>
          <a:p>
            <a:r>
              <a:rPr lang="nl-BE" dirty="0"/>
              <a:t>Houdt tekenkaart dicht tegen de huid </a:t>
            </a:r>
          </a:p>
          <a:p>
            <a:r>
              <a:rPr lang="nl-BE" dirty="0"/>
              <a:t>Zit in de gids “Wat te doen bij een tekenbeet”</a:t>
            </a:r>
          </a:p>
        </p:txBody>
      </p:sp>
      <p:sp>
        <p:nvSpPr>
          <p:cNvPr id="4" name="Tijdelijke aanduiding voor inhoud 3">
            <a:extLst>
              <a:ext uri="{FF2B5EF4-FFF2-40B4-BE49-F238E27FC236}">
                <a16:creationId xmlns:a16="http://schemas.microsoft.com/office/drawing/2014/main" id="{3F5F965E-51AB-4DEB-88A9-54022D643DC6}"/>
              </a:ext>
            </a:extLst>
          </p:cNvPr>
          <p:cNvSpPr>
            <a:spLocks noGrp="1"/>
          </p:cNvSpPr>
          <p:nvPr>
            <p:ph sz="half" idx="1"/>
          </p:nvPr>
        </p:nvSpPr>
        <p:spPr>
          <a:xfrm>
            <a:off x="609600" y="1676399"/>
            <a:ext cx="3922295" cy="2918223"/>
          </a:xfrm>
        </p:spPr>
        <p:txBody>
          <a:bodyPr/>
          <a:lstStyle/>
          <a:p>
            <a:endParaRPr lang="nl-BE" dirty="0"/>
          </a:p>
        </p:txBody>
      </p:sp>
      <p:pic>
        <p:nvPicPr>
          <p:cNvPr id="4098" name="Picture 2" descr="Zo gebruik je een tekenkaart.  Hou hem dicht tegen je huid.">
            <a:extLst>
              <a:ext uri="{FF2B5EF4-FFF2-40B4-BE49-F238E27FC236}">
                <a16:creationId xmlns:a16="http://schemas.microsoft.com/office/drawing/2014/main" id="{CBEC327D-9B11-418A-99F2-45E29CA87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7" y="1902083"/>
            <a:ext cx="4442410" cy="11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3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BB0D9-7806-40D5-B090-082711F748B7}"/>
              </a:ext>
            </a:extLst>
          </p:cNvPr>
          <p:cNvSpPr>
            <a:spLocks noGrp="1"/>
          </p:cNvSpPr>
          <p:nvPr>
            <p:ph type="title"/>
          </p:nvPr>
        </p:nvSpPr>
        <p:spPr/>
        <p:txBody>
          <a:bodyPr/>
          <a:lstStyle/>
          <a:p>
            <a:r>
              <a:rPr lang="nl-BE" err="1"/>
              <a:t>Tekenverwijderaars</a:t>
            </a:r>
            <a:r>
              <a:rPr lang="nl-BE"/>
              <a:t> - pincet</a:t>
            </a:r>
          </a:p>
        </p:txBody>
      </p:sp>
      <p:sp>
        <p:nvSpPr>
          <p:cNvPr id="5" name="Tijdelijke aanduiding voor inhoud 4">
            <a:extLst>
              <a:ext uri="{FF2B5EF4-FFF2-40B4-BE49-F238E27FC236}">
                <a16:creationId xmlns:a16="http://schemas.microsoft.com/office/drawing/2014/main" id="{4D982880-1959-422F-8458-205DA986C9B4}"/>
              </a:ext>
            </a:extLst>
          </p:cNvPr>
          <p:cNvSpPr>
            <a:spLocks noGrp="1"/>
          </p:cNvSpPr>
          <p:nvPr>
            <p:ph sz="half" idx="2"/>
          </p:nvPr>
        </p:nvSpPr>
        <p:spPr>
          <a:xfrm>
            <a:off x="4832264" y="1499409"/>
            <a:ext cx="3100557" cy="3394472"/>
          </a:xfrm>
        </p:spPr>
        <p:txBody>
          <a:bodyPr/>
          <a:lstStyle/>
          <a:p>
            <a:r>
              <a:rPr lang="nl-BE" dirty="0"/>
              <a:t>Pincet met </a:t>
            </a:r>
            <a:r>
              <a:rPr lang="nl-BE" b="1" dirty="0"/>
              <a:t>dunne </a:t>
            </a:r>
            <a:r>
              <a:rPr lang="nl-BE" dirty="0"/>
              <a:t>punt</a:t>
            </a:r>
          </a:p>
          <a:p>
            <a:r>
              <a:rPr lang="nl-BE" dirty="0"/>
              <a:t>Neem teek bij hoofd vast</a:t>
            </a:r>
          </a:p>
          <a:p>
            <a:r>
              <a:rPr lang="nl-BE" dirty="0"/>
              <a:t>Knijp een teek niet plat</a:t>
            </a:r>
            <a:r>
              <a:rPr lang="nl-BE" dirty="0">
                <a:solidFill>
                  <a:schemeClr val="tx1">
                    <a:lumMod val="85000"/>
                    <a:lumOff val="15000"/>
                  </a:schemeClr>
                </a:solidFill>
              </a:rPr>
              <a:t>!</a:t>
            </a:r>
          </a:p>
        </p:txBody>
      </p:sp>
      <p:pic>
        <p:nvPicPr>
          <p:cNvPr id="4105" name="Picture 9" descr="Gebruik een pincet met dunne punt. Gebruik geen pincet met een dikke punt.  Plet de buik van de teek niet.">
            <a:extLst>
              <a:ext uri="{FF2B5EF4-FFF2-40B4-BE49-F238E27FC236}">
                <a16:creationId xmlns:a16="http://schemas.microsoft.com/office/drawing/2014/main" id="{D1B4FB24-255D-483A-BBB3-EB742E8E76A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1456" y="1422840"/>
            <a:ext cx="4293394" cy="9699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 gebruik je een pincet.  Gebruik geen pincet met een dikke punt.  Plet de buik van de teek niet.">
            <a:extLst>
              <a:ext uri="{FF2B5EF4-FFF2-40B4-BE49-F238E27FC236}">
                <a16:creationId xmlns:a16="http://schemas.microsoft.com/office/drawing/2014/main" id="{8898A15D-C260-4873-863A-08F1B59AE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 y="2503732"/>
            <a:ext cx="3012454" cy="115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9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EAC680E-09AF-447A-96BF-C3B3F427E94D}"/>
              </a:ext>
            </a:extLst>
          </p:cNvPr>
          <p:cNvSpPr>
            <a:spLocks noGrp="1"/>
          </p:cNvSpPr>
          <p:nvPr>
            <p:ph type="title"/>
          </p:nvPr>
        </p:nvSpPr>
        <p:spPr/>
        <p:txBody>
          <a:bodyPr/>
          <a:lstStyle/>
          <a:p>
            <a:r>
              <a:rPr lang="nl-BE" dirty="0"/>
              <a:t>Andere </a:t>
            </a:r>
            <a:r>
              <a:rPr lang="nl-BE" dirty="0" err="1"/>
              <a:t>tekenverwijderaars</a:t>
            </a:r>
            <a:endParaRPr lang="nl-BE" dirty="0"/>
          </a:p>
        </p:txBody>
      </p:sp>
      <p:pic>
        <p:nvPicPr>
          <p:cNvPr id="5122" name="Picture 2" descr="Zo gebruik je een tekenkoevoet. (web)">
            <a:extLst>
              <a:ext uri="{FF2B5EF4-FFF2-40B4-BE49-F238E27FC236}">
                <a16:creationId xmlns:a16="http://schemas.microsoft.com/office/drawing/2014/main" id="{AEDE1EE2-D409-4638-A092-302C78998B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86" y="1031553"/>
            <a:ext cx="3611888" cy="12527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 gebruik je een tekenlasso. (web)">
            <a:extLst>
              <a:ext uri="{FF2B5EF4-FFF2-40B4-BE49-F238E27FC236}">
                <a16:creationId xmlns:a16="http://schemas.microsoft.com/office/drawing/2014/main" id="{EB97D66B-9281-410A-AB0F-18EC7A98F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567" y="2592977"/>
            <a:ext cx="3356910" cy="8378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ebruik een tekenlepel correct (web)">
            <a:extLst>
              <a:ext uri="{FF2B5EF4-FFF2-40B4-BE49-F238E27FC236}">
                <a16:creationId xmlns:a16="http://schemas.microsoft.com/office/drawing/2014/main" id="{84D1732F-957A-47E1-914A-170420C31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86" y="2452467"/>
            <a:ext cx="3134001" cy="12053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o gebruik je een tekentang. (web)">
            <a:extLst>
              <a:ext uri="{FF2B5EF4-FFF2-40B4-BE49-F238E27FC236}">
                <a16:creationId xmlns:a16="http://schemas.microsoft.com/office/drawing/2014/main" id="{F6822A6E-EADD-4767-BFBC-2DBD54019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566" y="1101840"/>
            <a:ext cx="3312931" cy="10804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Zo gebruik je een tekentrekker.  Hou hem dicht tegen je huid. (web)">
            <a:extLst>
              <a:ext uri="{FF2B5EF4-FFF2-40B4-BE49-F238E27FC236}">
                <a16:creationId xmlns:a16="http://schemas.microsoft.com/office/drawing/2014/main" id="{7F99D199-D355-44EE-BF4A-29796F11A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86" y="3900078"/>
            <a:ext cx="3672159" cy="91651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Zo verwijder je een teek met een touwtje. (web)">
            <a:extLst>
              <a:ext uri="{FF2B5EF4-FFF2-40B4-BE49-F238E27FC236}">
                <a16:creationId xmlns:a16="http://schemas.microsoft.com/office/drawing/2014/main" id="{CB59D0DA-16E6-40B7-91CF-BA4C5FBC5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9566" y="3657852"/>
            <a:ext cx="2194560" cy="94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1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37D727-85F2-4609-9116-8B3EDA1BB1DD}"/>
              </a:ext>
            </a:extLst>
          </p:cNvPr>
          <p:cNvSpPr>
            <a:spLocks noGrp="1"/>
          </p:cNvSpPr>
          <p:nvPr>
            <p:ph type="title"/>
          </p:nvPr>
        </p:nvSpPr>
        <p:spPr/>
        <p:txBody>
          <a:bodyPr/>
          <a:lstStyle/>
          <a:p>
            <a:r>
              <a:rPr lang="nl-BE" dirty="0"/>
              <a:t>ADVIES 3: Opvolgen</a:t>
            </a:r>
            <a:br>
              <a:rPr lang="nl-BE" dirty="0"/>
            </a:br>
            <a:r>
              <a:rPr lang="nl-BE" sz="2000" dirty="0"/>
              <a:t>							Volg de symptomen een maand lang op</a:t>
            </a:r>
            <a:endParaRPr lang="nl-BE" dirty="0"/>
          </a:p>
        </p:txBody>
      </p:sp>
      <p:sp>
        <p:nvSpPr>
          <p:cNvPr id="5" name="Tijdelijke aanduiding voor tekst 4">
            <a:extLst>
              <a:ext uri="{FF2B5EF4-FFF2-40B4-BE49-F238E27FC236}">
                <a16:creationId xmlns:a16="http://schemas.microsoft.com/office/drawing/2014/main" id="{B03D13FD-583C-405A-A7C0-D60F120CD56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88357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CCD38-4CA0-451F-98C7-5F53EF10ED84}"/>
              </a:ext>
            </a:extLst>
          </p:cNvPr>
          <p:cNvSpPr>
            <a:spLocks noGrp="1"/>
          </p:cNvSpPr>
          <p:nvPr>
            <p:ph type="title"/>
          </p:nvPr>
        </p:nvSpPr>
        <p:spPr/>
        <p:txBody>
          <a:bodyPr/>
          <a:lstStyle/>
          <a:p>
            <a:r>
              <a:rPr lang="nl-BE"/>
              <a:t>Waarom? Ziekte van Lyme</a:t>
            </a:r>
          </a:p>
        </p:txBody>
      </p:sp>
      <p:sp>
        <p:nvSpPr>
          <p:cNvPr id="3" name="Tijdelijke aanduiding voor inhoud 2">
            <a:extLst>
              <a:ext uri="{FF2B5EF4-FFF2-40B4-BE49-F238E27FC236}">
                <a16:creationId xmlns:a16="http://schemas.microsoft.com/office/drawing/2014/main" id="{1B2604D9-AF2B-47D8-BAE1-5B561D11A996}"/>
              </a:ext>
            </a:extLst>
          </p:cNvPr>
          <p:cNvSpPr>
            <a:spLocks noGrp="1"/>
          </p:cNvSpPr>
          <p:nvPr>
            <p:ph idx="1"/>
          </p:nvPr>
        </p:nvSpPr>
        <p:spPr/>
        <p:txBody>
          <a:bodyPr/>
          <a:lstStyle/>
          <a:p>
            <a:endParaRPr lang="nl-BE" dirty="0"/>
          </a:p>
          <a:p>
            <a:r>
              <a:rPr lang="nl-BE" dirty="0"/>
              <a:t>Lyme </a:t>
            </a:r>
            <a:r>
              <a:rPr lang="nl-BE" dirty="0" err="1"/>
              <a:t>borreliose</a:t>
            </a:r>
            <a:endParaRPr lang="nl-BE" dirty="0"/>
          </a:p>
          <a:p>
            <a:pPr marL="342900" lvl="1" indent="0">
              <a:buNone/>
            </a:pPr>
            <a:r>
              <a:rPr lang="nl-BE" dirty="0"/>
              <a:t>= infectieziekte die op de mens wordt overgedragen door de beet van een teek die geïnfecteerd is met een bacterie </a:t>
            </a:r>
          </a:p>
          <a:p>
            <a:pPr marL="385754" indent="-342900"/>
            <a:r>
              <a:rPr lang="nl-BE" dirty="0"/>
              <a:t>Tekenbeet = mogelijke overdracht van </a:t>
            </a:r>
            <a:r>
              <a:rPr lang="nl-BE"/>
              <a:t>een bacterie</a:t>
            </a:r>
            <a:endParaRPr lang="nl-BE" dirty="0"/>
          </a:p>
        </p:txBody>
      </p:sp>
    </p:spTree>
    <p:extLst>
      <p:ext uri="{BB962C8B-B14F-4D97-AF65-F5344CB8AC3E}">
        <p14:creationId xmlns:p14="http://schemas.microsoft.com/office/powerpoint/2010/main" val="770393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199702-080C-4A63-8E99-804B9289161C}"/>
              </a:ext>
            </a:extLst>
          </p:cNvPr>
          <p:cNvSpPr>
            <a:spLocks noGrp="1"/>
          </p:cNvSpPr>
          <p:nvPr>
            <p:ph type="title"/>
          </p:nvPr>
        </p:nvSpPr>
        <p:spPr/>
        <p:txBody>
          <a:bodyPr/>
          <a:lstStyle/>
          <a:p>
            <a:r>
              <a:rPr lang="nl-BE" dirty="0"/>
              <a:t>Waarom? Ziekte van Lyme</a:t>
            </a:r>
          </a:p>
        </p:txBody>
      </p:sp>
      <p:sp>
        <p:nvSpPr>
          <p:cNvPr id="7" name="Tijdelijke aanduiding voor inhoud 6">
            <a:extLst>
              <a:ext uri="{FF2B5EF4-FFF2-40B4-BE49-F238E27FC236}">
                <a16:creationId xmlns:a16="http://schemas.microsoft.com/office/drawing/2014/main" id="{94A4C18A-DCA1-4BB3-B4AB-5A037B8A7843}"/>
              </a:ext>
            </a:extLst>
          </p:cNvPr>
          <p:cNvSpPr>
            <a:spLocks noGrp="1"/>
          </p:cNvSpPr>
          <p:nvPr>
            <p:ph idx="1"/>
          </p:nvPr>
        </p:nvSpPr>
        <p:spPr/>
        <p:txBody>
          <a:bodyPr vert="horz" lIns="68581" tIns="34291" rIns="68581" bIns="34291" rtlCol="0" anchor="t">
            <a:normAutofit/>
          </a:bodyPr>
          <a:lstStyle/>
          <a:p>
            <a:pPr marL="257175" indent="-257175"/>
            <a:r>
              <a:rPr lang="nl-BE" dirty="0"/>
              <a:t>Schatting: gemiddeld 13-14% teken in België besmet</a:t>
            </a:r>
            <a:endParaRPr lang="nl-NL"/>
          </a:p>
          <a:p>
            <a:pPr marL="556895" lvl="1" indent="-213995"/>
            <a:r>
              <a:rPr lang="nl-BE" dirty="0"/>
              <a:t>Variatie per regio</a:t>
            </a:r>
          </a:p>
          <a:p>
            <a:pPr marL="257175" indent="-257175"/>
            <a:r>
              <a:rPr lang="nl-BE" dirty="0"/>
              <a:t>Niet iedereen wordt ziek na beet van besmette teek</a:t>
            </a:r>
          </a:p>
          <a:p>
            <a:pPr marL="556895" lvl="1" indent="-213995"/>
            <a:r>
              <a:rPr lang="nl-BE" dirty="0"/>
              <a:t>Vroegtijdige verwijdering</a:t>
            </a:r>
          </a:p>
          <a:p>
            <a:pPr marL="556895" lvl="1" indent="-213995"/>
            <a:r>
              <a:rPr lang="nl-BE" dirty="0"/>
              <a:t>Antistoffen eigen lichaam	</a:t>
            </a:r>
          </a:p>
          <a:p>
            <a:pPr marL="556895" lvl="1" indent="-213995"/>
            <a:endParaRPr lang="nl-BE" dirty="0"/>
          </a:p>
          <a:p>
            <a:pPr marL="257175" indent="-257175"/>
            <a:r>
              <a:rPr lang="nl-BE" dirty="0"/>
              <a:t>Conclusie: </a:t>
            </a:r>
            <a:r>
              <a:rPr lang="nl-BE" b="1" dirty="0"/>
              <a:t>meestal word je niet ziek</a:t>
            </a:r>
          </a:p>
        </p:txBody>
      </p:sp>
    </p:spTree>
    <p:extLst>
      <p:ext uri="{BB962C8B-B14F-4D97-AF65-F5344CB8AC3E}">
        <p14:creationId xmlns:p14="http://schemas.microsoft.com/office/powerpoint/2010/main" val="151144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1BD9D7C7-61C7-4FFF-B312-CF3A9781C0B4}"/>
              </a:ext>
            </a:extLst>
          </p:cNvPr>
          <p:cNvSpPr>
            <a:spLocks noGrp="1"/>
          </p:cNvSpPr>
          <p:nvPr>
            <p:ph type="title"/>
          </p:nvPr>
        </p:nvSpPr>
        <p:spPr/>
        <p:txBody>
          <a:bodyPr/>
          <a:lstStyle/>
          <a:p>
            <a:r>
              <a:rPr lang="nl-BE" dirty="0"/>
              <a:t>Tekenbeet opvolgen – Hoe?</a:t>
            </a:r>
          </a:p>
        </p:txBody>
      </p:sp>
      <p:sp>
        <p:nvSpPr>
          <p:cNvPr id="13" name="Tijdelijke aanduiding voor inhoud 12">
            <a:extLst>
              <a:ext uri="{FF2B5EF4-FFF2-40B4-BE49-F238E27FC236}">
                <a16:creationId xmlns:a16="http://schemas.microsoft.com/office/drawing/2014/main" id="{68C45493-8ED4-43EA-8DF7-BA07F9C9B16D}"/>
              </a:ext>
            </a:extLst>
          </p:cNvPr>
          <p:cNvSpPr>
            <a:spLocks noGrp="1"/>
          </p:cNvSpPr>
          <p:nvPr>
            <p:ph sz="half" idx="1"/>
          </p:nvPr>
        </p:nvSpPr>
        <p:spPr>
          <a:xfrm>
            <a:off x="609600" y="1200151"/>
            <a:ext cx="4916905" cy="3394472"/>
          </a:xfrm>
        </p:spPr>
        <p:txBody>
          <a:bodyPr>
            <a:normAutofit/>
          </a:bodyPr>
          <a:lstStyle/>
          <a:p>
            <a:r>
              <a:rPr lang="nl-BE" dirty="0"/>
              <a:t>Noteer de datum en de plaats van de tekenbeet</a:t>
            </a:r>
          </a:p>
          <a:p>
            <a:r>
              <a:rPr lang="nl-BE" dirty="0"/>
              <a:t>Volg op gedurende een maand</a:t>
            </a:r>
          </a:p>
          <a:p>
            <a:r>
              <a:rPr lang="nl-BE" dirty="0"/>
              <a:t>Check voor symptomen </a:t>
            </a:r>
          </a:p>
          <a:p>
            <a:pPr lvl="1"/>
            <a:r>
              <a:rPr lang="nl-BE" dirty="0"/>
              <a:t>Rode kring, rond de plaats van de beet, die groter wordt</a:t>
            </a:r>
          </a:p>
          <a:p>
            <a:pPr lvl="1"/>
            <a:r>
              <a:rPr lang="nl-BE" dirty="0"/>
              <a:t>Koorts met spier- en/of gewrichtspijn</a:t>
            </a:r>
          </a:p>
          <a:p>
            <a:r>
              <a:rPr lang="nl-BE" dirty="0"/>
              <a:t>Bij symptomen -&gt; naar de dokter!</a:t>
            </a:r>
          </a:p>
          <a:p>
            <a:pPr lvl="1"/>
            <a:r>
              <a:rPr lang="nl-BE" dirty="0"/>
              <a:t>Antibioticakuur tegen ziekte van Lyme </a:t>
            </a:r>
          </a:p>
        </p:txBody>
      </p:sp>
      <p:pic>
        <p:nvPicPr>
          <p:cNvPr id="6" name="Afbeelding 5" descr="Afbeelding met apparaat&#10;&#10;Automatisch gegenereerde beschrijving">
            <a:extLst>
              <a:ext uri="{FF2B5EF4-FFF2-40B4-BE49-F238E27FC236}">
                <a16:creationId xmlns:a16="http://schemas.microsoft.com/office/drawing/2014/main" id="{FACDE30D-F844-4DF6-8481-C83D480B0443}"/>
              </a:ext>
            </a:extLst>
          </p:cNvPr>
          <p:cNvPicPr>
            <a:picLocks noChangeAspect="1"/>
          </p:cNvPicPr>
          <p:nvPr/>
        </p:nvPicPr>
        <p:blipFill>
          <a:blip r:embed="rId3"/>
          <a:stretch>
            <a:fillRect/>
          </a:stretch>
        </p:blipFill>
        <p:spPr>
          <a:xfrm>
            <a:off x="5762244" y="425435"/>
            <a:ext cx="2001012" cy="4000814"/>
          </a:xfrm>
          <a:prstGeom prst="rect">
            <a:avLst/>
          </a:prstGeom>
        </p:spPr>
      </p:pic>
    </p:spTree>
    <p:extLst>
      <p:ext uri="{BB962C8B-B14F-4D97-AF65-F5344CB8AC3E}">
        <p14:creationId xmlns:p14="http://schemas.microsoft.com/office/powerpoint/2010/main" val="355447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B6D943-2D89-440E-AC78-AAC9778CD942}"/>
              </a:ext>
            </a:extLst>
          </p:cNvPr>
          <p:cNvSpPr>
            <a:spLocks noGrp="1"/>
          </p:cNvSpPr>
          <p:nvPr>
            <p:ph type="title"/>
          </p:nvPr>
        </p:nvSpPr>
        <p:spPr/>
        <p:txBody>
          <a:bodyPr/>
          <a:lstStyle/>
          <a:p>
            <a:r>
              <a:rPr lang="nl-BE" dirty="0"/>
              <a:t>Tekenbeten voorkomen?</a:t>
            </a:r>
          </a:p>
        </p:txBody>
      </p:sp>
      <p:sp>
        <p:nvSpPr>
          <p:cNvPr id="5" name="Tijdelijke aanduiding voor tekst 4">
            <a:extLst>
              <a:ext uri="{FF2B5EF4-FFF2-40B4-BE49-F238E27FC236}">
                <a16:creationId xmlns:a16="http://schemas.microsoft.com/office/drawing/2014/main" id="{DCED7BF8-9661-407D-A9FA-AC6B74D7206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452871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EF167-6EB5-43E7-B0D9-BB8047945C4D}"/>
              </a:ext>
            </a:extLst>
          </p:cNvPr>
          <p:cNvSpPr>
            <a:spLocks noGrp="1"/>
          </p:cNvSpPr>
          <p:nvPr>
            <p:ph type="title"/>
          </p:nvPr>
        </p:nvSpPr>
        <p:spPr/>
        <p:txBody>
          <a:bodyPr/>
          <a:lstStyle/>
          <a:p>
            <a:r>
              <a:rPr lang="nl-BE" dirty="0"/>
              <a:t>Preventieve tips </a:t>
            </a:r>
          </a:p>
        </p:txBody>
      </p:sp>
      <p:sp>
        <p:nvSpPr>
          <p:cNvPr id="3" name="Tijdelijke aanduiding voor tekst 2">
            <a:extLst>
              <a:ext uri="{FF2B5EF4-FFF2-40B4-BE49-F238E27FC236}">
                <a16:creationId xmlns:a16="http://schemas.microsoft.com/office/drawing/2014/main" id="{F14CA5B7-2852-4F5D-8D7C-AECC5C3B0B0D}"/>
              </a:ext>
            </a:extLst>
          </p:cNvPr>
          <p:cNvSpPr>
            <a:spLocks noGrp="1"/>
          </p:cNvSpPr>
          <p:nvPr>
            <p:ph type="body" idx="1"/>
          </p:nvPr>
        </p:nvSpPr>
        <p:spPr/>
        <p:txBody>
          <a:bodyPr/>
          <a:lstStyle/>
          <a:p>
            <a:endParaRPr lang="nl-BE"/>
          </a:p>
        </p:txBody>
      </p:sp>
      <p:pic>
        <p:nvPicPr>
          <p:cNvPr id="1026" name="Picture 2" descr="Preventiemaatregelen voor een tekenbeet.">
            <a:extLst>
              <a:ext uri="{FF2B5EF4-FFF2-40B4-BE49-F238E27FC236}">
                <a16:creationId xmlns:a16="http://schemas.microsoft.com/office/drawing/2014/main" id="{938239E1-F064-473B-92C1-C2EC922702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6036" y="1151335"/>
            <a:ext cx="3597154" cy="368280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49DA1B76-3989-440D-8B58-C7A42D1257ED}"/>
              </a:ext>
            </a:extLst>
          </p:cNvPr>
          <p:cNvSpPr>
            <a:spLocks noGrp="1"/>
          </p:cNvSpPr>
          <p:nvPr>
            <p:ph type="body" sz="quarter" idx="3"/>
          </p:nvPr>
        </p:nvSpPr>
        <p:spPr/>
        <p:txBody>
          <a:bodyPr/>
          <a:lstStyle/>
          <a:p>
            <a:r>
              <a:rPr lang="nl-BE" dirty="0"/>
              <a:t>… in de praktijk </a:t>
            </a:r>
          </a:p>
        </p:txBody>
      </p:sp>
      <p:sp>
        <p:nvSpPr>
          <p:cNvPr id="5" name="Tijdelijke aanduiding voor inhoud 4">
            <a:extLst>
              <a:ext uri="{FF2B5EF4-FFF2-40B4-BE49-F238E27FC236}">
                <a16:creationId xmlns:a16="http://schemas.microsoft.com/office/drawing/2014/main" id="{4B7577C9-0405-4476-94D2-4A8DB4513C48}"/>
              </a:ext>
            </a:extLst>
          </p:cNvPr>
          <p:cNvSpPr>
            <a:spLocks noGrp="1"/>
          </p:cNvSpPr>
          <p:nvPr>
            <p:ph sz="quarter" idx="4"/>
          </p:nvPr>
        </p:nvSpPr>
        <p:spPr/>
        <p:txBody>
          <a:bodyPr/>
          <a:lstStyle/>
          <a:p>
            <a:r>
              <a:rPr lang="nl-BE" dirty="0"/>
              <a:t>Geen enkele maatregel is 100% waterdicht </a:t>
            </a:r>
          </a:p>
          <a:p>
            <a:r>
              <a:rPr lang="nl-BE" dirty="0"/>
              <a:t>Niet echt populair… zeker niet voor kinderen!</a:t>
            </a:r>
          </a:p>
          <a:p>
            <a:r>
              <a:rPr lang="nl-BE" b="1" dirty="0"/>
              <a:t>Controleren</a:t>
            </a:r>
            <a:r>
              <a:rPr lang="nl-BE" dirty="0"/>
              <a:t> op tekenbeten is belangrijk! </a:t>
            </a:r>
          </a:p>
          <a:p>
            <a:endParaRPr lang="nl-BE" dirty="0"/>
          </a:p>
        </p:txBody>
      </p:sp>
    </p:spTree>
    <p:extLst>
      <p:ext uri="{BB962C8B-B14F-4D97-AF65-F5344CB8AC3E}">
        <p14:creationId xmlns:p14="http://schemas.microsoft.com/office/powerpoint/2010/main" val="106827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346D1-7AFD-4223-9903-06ABA56E7F7B}"/>
              </a:ext>
            </a:extLst>
          </p:cNvPr>
          <p:cNvSpPr>
            <a:spLocks noGrp="1"/>
          </p:cNvSpPr>
          <p:nvPr>
            <p:ph type="title"/>
          </p:nvPr>
        </p:nvSpPr>
        <p:spPr/>
        <p:txBody>
          <a:bodyPr/>
          <a:lstStyle/>
          <a:p>
            <a:r>
              <a:rPr lang="nl-BE"/>
              <a:t>Waarom?</a:t>
            </a:r>
          </a:p>
        </p:txBody>
      </p:sp>
      <p:sp>
        <p:nvSpPr>
          <p:cNvPr id="3" name="Tijdelijke aanduiding voor inhoud 2">
            <a:extLst>
              <a:ext uri="{FF2B5EF4-FFF2-40B4-BE49-F238E27FC236}">
                <a16:creationId xmlns:a16="http://schemas.microsoft.com/office/drawing/2014/main" id="{533E01D8-9E3E-410D-A7B6-657F44468EA1}"/>
              </a:ext>
            </a:extLst>
          </p:cNvPr>
          <p:cNvSpPr>
            <a:spLocks noGrp="1"/>
          </p:cNvSpPr>
          <p:nvPr>
            <p:ph idx="1"/>
          </p:nvPr>
        </p:nvSpPr>
        <p:spPr/>
        <p:txBody>
          <a:bodyPr vert="horz" lIns="68581" tIns="34291" rIns="68581" bIns="34291" rtlCol="0" anchor="t">
            <a:normAutofit/>
          </a:bodyPr>
          <a:lstStyle/>
          <a:p>
            <a:pPr marL="257175" indent="-257175"/>
            <a:r>
              <a:rPr lang="nl-BE" dirty="0"/>
              <a:t>Teken kunnen ziekte van Lyme overbrengen</a:t>
            </a:r>
            <a:endParaRPr lang="nl-NL" dirty="0"/>
          </a:p>
          <a:p>
            <a:pPr marL="257175" indent="-257175"/>
            <a:r>
              <a:rPr lang="nl-BE" dirty="0"/>
              <a:t>Voorkomen en genezen door opvolgen van drie adviezen:</a:t>
            </a:r>
          </a:p>
          <a:p>
            <a:pPr marL="685800" lvl="1" indent="-342900">
              <a:buFont typeface="+mj-lt"/>
              <a:buAutoNum type="arabicPeriod"/>
            </a:pPr>
            <a:r>
              <a:rPr lang="nl-BE" dirty="0"/>
              <a:t>Controleren</a:t>
            </a:r>
          </a:p>
          <a:p>
            <a:pPr marL="685800" lvl="1" indent="-342900">
              <a:buFont typeface="+mj-lt"/>
              <a:buAutoNum type="arabicPeriod"/>
            </a:pPr>
            <a:r>
              <a:rPr lang="nl-BE" dirty="0"/>
              <a:t>Verwijderen </a:t>
            </a:r>
          </a:p>
          <a:p>
            <a:pPr marL="685800" lvl="1" indent="-342900">
              <a:buFont typeface="+mj-lt"/>
              <a:buAutoNum type="arabicPeriod"/>
            </a:pPr>
            <a:r>
              <a:rPr lang="nl-BE" dirty="0"/>
              <a:t>Opvolgen </a:t>
            </a:r>
          </a:p>
          <a:p>
            <a:pPr marL="257175" indent="-257175"/>
            <a:endParaRPr lang="nl-BE" dirty="0"/>
          </a:p>
          <a:p>
            <a:pPr marL="257175" indent="-257175"/>
            <a:r>
              <a:rPr lang="nl-BE" b="1" dirty="0"/>
              <a:t>Geniet van buiten spelen!</a:t>
            </a:r>
          </a:p>
        </p:txBody>
      </p:sp>
    </p:spTree>
    <p:extLst>
      <p:ext uri="{BB962C8B-B14F-4D97-AF65-F5344CB8AC3E}">
        <p14:creationId xmlns:p14="http://schemas.microsoft.com/office/powerpoint/2010/main" val="335418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E3EEC-FB6C-4232-91B8-5CE57438C2F7}"/>
              </a:ext>
            </a:extLst>
          </p:cNvPr>
          <p:cNvSpPr>
            <a:spLocks noGrp="1"/>
          </p:cNvSpPr>
          <p:nvPr>
            <p:ph type="title"/>
          </p:nvPr>
        </p:nvSpPr>
        <p:spPr/>
        <p:txBody>
          <a:bodyPr/>
          <a:lstStyle/>
          <a:p>
            <a:r>
              <a:rPr lang="nl-BE"/>
              <a:t>Conclusie</a:t>
            </a:r>
          </a:p>
        </p:txBody>
      </p:sp>
      <p:sp>
        <p:nvSpPr>
          <p:cNvPr id="3" name="Tijdelijke aanduiding voor inhoud 2">
            <a:extLst>
              <a:ext uri="{FF2B5EF4-FFF2-40B4-BE49-F238E27FC236}">
                <a16:creationId xmlns:a16="http://schemas.microsoft.com/office/drawing/2014/main" id="{D5C48354-6B8F-42C7-A505-AB65E86777BA}"/>
              </a:ext>
            </a:extLst>
          </p:cNvPr>
          <p:cNvSpPr>
            <a:spLocks noGrp="1"/>
          </p:cNvSpPr>
          <p:nvPr>
            <p:ph idx="1"/>
          </p:nvPr>
        </p:nvSpPr>
        <p:spPr/>
        <p:txBody>
          <a:bodyPr>
            <a:normAutofit/>
          </a:bodyPr>
          <a:lstStyle/>
          <a:p>
            <a:pPr marL="457200" indent="-457200">
              <a:buFont typeface="+mj-lt"/>
              <a:buAutoNum type="arabicPeriod"/>
            </a:pPr>
            <a:r>
              <a:rPr lang="nl-BE" dirty="0"/>
              <a:t>Dezelfde dag nog controleren nadat je in de natuur bent geweest</a:t>
            </a:r>
          </a:p>
          <a:p>
            <a:pPr marL="642946" lvl="1" indent="-342900"/>
            <a:r>
              <a:rPr lang="nl-BE" dirty="0"/>
              <a:t>Je kind en jezelf!</a:t>
            </a:r>
          </a:p>
          <a:p>
            <a:pPr marL="385763" indent="-385763">
              <a:buFont typeface="+mj-lt"/>
              <a:buAutoNum type="arabicPeriod"/>
            </a:pPr>
            <a:r>
              <a:rPr lang="nl-BE" dirty="0"/>
              <a:t>Teek correct verwijderen: rustig en in één beweging</a:t>
            </a:r>
          </a:p>
          <a:p>
            <a:pPr marL="385763" indent="-385763">
              <a:buFont typeface="+mj-lt"/>
              <a:buAutoNum type="arabicPeriod"/>
            </a:pPr>
            <a:r>
              <a:rPr lang="nl-BE" dirty="0"/>
              <a:t>Gedurende één maand symptomen opvolgen</a:t>
            </a:r>
          </a:p>
          <a:p>
            <a:pPr marL="685809" lvl="1" indent="-385763"/>
            <a:r>
              <a:rPr lang="nl-BE" dirty="0"/>
              <a:t>Opvolging door jezelf en door ouders </a:t>
            </a:r>
          </a:p>
          <a:p>
            <a:pPr marL="0" indent="0">
              <a:buNone/>
            </a:pPr>
            <a:endParaRPr lang="nl-BE" dirty="0"/>
          </a:p>
          <a:p>
            <a:pPr marL="0" indent="0">
              <a:buNone/>
            </a:pPr>
            <a:r>
              <a:rPr lang="nl-BE" dirty="0"/>
              <a:t>Maar vooral: geniet van de natuur!</a:t>
            </a:r>
          </a:p>
        </p:txBody>
      </p:sp>
    </p:spTree>
    <p:extLst>
      <p:ext uri="{BB962C8B-B14F-4D97-AF65-F5344CB8AC3E}">
        <p14:creationId xmlns:p14="http://schemas.microsoft.com/office/powerpoint/2010/main" val="68212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D0297-3FE3-4567-81F9-3AE82D96AB8D}"/>
              </a:ext>
            </a:extLst>
          </p:cNvPr>
          <p:cNvSpPr>
            <a:spLocks noGrp="1"/>
          </p:cNvSpPr>
          <p:nvPr>
            <p:ph type="title"/>
          </p:nvPr>
        </p:nvSpPr>
        <p:spPr/>
        <p:txBody>
          <a:bodyPr/>
          <a:lstStyle/>
          <a:p>
            <a:r>
              <a:rPr lang="nl-BE" dirty="0"/>
              <a:t>Gids “Wat te doen bij een tekenbeet?”</a:t>
            </a:r>
          </a:p>
        </p:txBody>
      </p:sp>
      <p:sp>
        <p:nvSpPr>
          <p:cNvPr id="3" name="Tijdelijke aanduiding voor inhoud 2">
            <a:extLst>
              <a:ext uri="{FF2B5EF4-FFF2-40B4-BE49-F238E27FC236}">
                <a16:creationId xmlns:a16="http://schemas.microsoft.com/office/drawing/2014/main" id="{B340BE33-C03F-4C0B-A03E-212BB41C2C6D}"/>
              </a:ext>
            </a:extLst>
          </p:cNvPr>
          <p:cNvSpPr>
            <a:spLocks noGrp="1"/>
          </p:cNvSpPr>
          <p:nvPr>
            <p:ph sz="half" idx="1"/>
          </p:nvPr>
        </p:nvSpPr>
        <p:spPr>
          <a:xfrm>
            <a:off x="609600" y="1200151"/>
            <a:ext cx="4087091" cy="3394472"/>
          </a:xfrm>
        </p:spPr>
        <p:txBody>
          <a:bodyPr>
            <a:normAutofit fontScale="92500"/>
          </a:bodyPr>
          <a:lstStyle/>
          <a:p>
            <a:r>
              <a:rPr lang="nl-BE" dirty="0"/>
              <a:t>Voor jeugdbewegingen die op kamp gaan</a:t>
            </a:r>
          </a:p>
          <a:p>
            <a:r>
              <a:rPr lang="nl-BE" dirty="0"/>
              <a:t>Wordt verspreid via Agentschap Zorg en Gezondheid</a:t>
            </a:r>
          </a:p>
          <a:p>
            <a:r>
              <a:rPr lang="nl-BE" dirty="0"/>
              <a:t>Mapje met </a:t>
            </a:r>
          </a:p>
          <a:p>
            <a:pPr lvl="1"/>
            <a:r>
              <a:rPr lang="nl-BE" dirty="0"/>
              <a:t>Tekenkaart om teken te verwijderen</a:t>
            </a:r>
          </a:p>
          <a:p>
            <a:pPr lvl="1"/>
            <a:r>
              <a:rPr lang="nl-BE" dirty="0"/>
              <a:t>Infofiches met de informatie over </a:t>
            </a:r>
          </a:p>
          <a:p>
            <a:pPr lvl="2"/>
            <a:r>
              <a:rPr lang="nl-BE" dirty="0"/>
              <a:t>Controleren</a:t>
            </a:r>
          </a:p>
          <a:p>
            <a:pPr lvl="2"/>
            <a:r>
              <a:rPr lang="nl-BE" dirty="0"/>
              <a:t>Verwijderen </a:t>
            </a:r>
          </a:p>
          <a:p>
            <a:pPr lvl="2"/>
            <a:r>
              <a:rPr lang="nl-BE" dirty="0"/>
              <a:t>Opvolgen</a:t>
            </a:r>
          </a:p>
          <a:p>
            <a:pPr lvl="1"/>
            <a:r>
              <a:rPr lang="nl-BE" dirty="0"/>
              <a:t>Scheurblok met opvolgformulieren </a:t>
            </a:r>
          </a:p>
        </p:txBody>
      </p:sp>
      <p:pic>
        <p:nvPicPr>
          <p:cNvPr id="6150" name="Picture 6" descr="Toolkit_visual_EHBOkit.jpg">
            <a:extLst>
              <a:ext uri="{FF2B5EF4-FFF2-40B4-BE49-F238E27FC236}">
                <a16:creationId xmlns:a16="http://schemas.microsoft.com/office/drawing/2014/main" id="{E32C3E27-EEC4-4FCF-85A8-01DAA72BC7B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924" r="5709" b="3419"/>
          <a:stretch/>
        </p:blipFill>
        <p:spPr bwMode="auto">
          <a:xfrm>
            <a:off x="4970801" y="1200151"/>
            <a:ext cx="2390503" cy="20326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oolkit_visual_EHBOscheurblok.jpg">
            <a:extLst>
              <a:ext uri="{FF2B5EF4-FFF2-40B4-BE49-F238E27FC236}">
                <a16:creationId xmlns:a16="http://schemas.microsoft.com/office/drawing/2014/main" id="{3E7E14AB-38A3-4652-A499-8FAF562124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78" r="3737" b="3704"/>
          <a:stretch/>
        </p:blipFill>
        <p:spPr bwMode="auto">
          <a:xfrm>
            <a:off x="6166053" y="3034968"/>
            <a:ext cx="2520748" cy="203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 informatie?</a:t>
            </a:r>
          </a:p>
        </p:txBody>
      </p:sp>
      <p:sp>
        <p:nvSpPr>
          <p:cNvPr id="3" name="Tijdelijke aanduiding voor inhoud 2"/>
          <p:cNvSpPr>
            <a:spLocks noGrp="1"/>
          </p:cNvSpPr>
          <p:nvPr>
            <p:ph idx="1"/>
          </p:nvPr>
        </p:nvSpPr>
        <p:spPr/>
        <p:txBody>
          <a:bodyPr/>
          <a:lstStyle/>
          <a:p>
            <a:r>
              <a:rPr lang="nl-NL" dirty="0">
                <a:hlinkClick r:id="rId3"/>
              </a:rPr>
              <a:t>www.tekenbeten.be</a:t>
            </a:r>
            <a:endParaRPr lang="nl-NL" dirty="0"/>
          </a:p>
          <a:p>
            <a:pPr lvl="1"/>
            <a:r>
              <a:rPr lang="nl-NL" dirty="0"/>
              <a:t>Algemene informatie over tekenbeten</a:t>
            </a:r>
          </a:p>
          <a:p>
            <a:pPr lvl="1"/>
            <a:r>
              <a:rPr lang="nl-NL" dirty="0"/>
              <a:t>folder</a:t>
            </a:r>
          </a:p>
        </p:txBody>
      </p:sp>
    </p:spTree>
    <p:extLst>
      <p:ext uri="{BB962C8B-B14F-4D97-AF65-F5344CB8AC3E}">
        <p14:creationId xmlns:p14="http://schemas.microsoft.com/office/powerpoint/2010/main" val="317646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A488AAA-3DF1-40D1-A006-036F8E7C091C}"/>
              </a:ext>
            </a:extLst>
          </p:cNvPr>
          <p:cNvSpPr>
            <a:spLocks noGrp="1"/>
          </p:cNvSpPr>
          <p:nvPr>
            <p:ph type="ctrTitle"/>
          </p:nvPr>
        </p:nvSpPr>
        <p:spPr/>
        <p:txBody>
          <a:bodyPr/>
          <a:lstStyle/>
          <a:p>
            <a:r>
              <a:rPr lang="nl-BE" dirty="0"/>
              <a:t>Wat weten jullie over teken?</a:t>
            </a:r>
          </a:p>
        </p:txBody>
      </p:sp>
      <p:sp>
        <p:nvSpPr>
          <p:cNvPr id="7" name="Ondertitel 6">
            <a:extLst>
              <a:ext uri="{FF2B5EF4-FFF2-40B4-BE49-F238E27FC236}">
                <a16:creationId xmlns:a16="http://schemas.microsoft.com/office/drawing/2014/main" id="{D9EBDDE6-D5A0-446D-B243-7F811721BA37}"/>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84906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p:txBody>
          <a:bodyPr/>
          <a:lstStyle/>
          <a:p>
            <a:pPr algn="ctr"/>
            <a:r>
              <a:rPr lang="nl-BE"/>
              <a:t>Hoe groot is een teek?</a:t>
            </a:r>
          </a:p>
        </p:txBody>
      </p:sp>
      <p:sp>
        <p:nvSpPr>
          <p:cNvPr id="7" name="Tijdelijke aanduiding voor tekst 6">
            <a:extLst>
              <a:ext uri="{FF2B5EF4-FFF2-40B4-BE49-F238E27FC236}">
                <a16:creationId xmlns:a16="http://schemas.microsoft.com/office/drawing/2014/main" id="{BEC930D8-5E02-4FCA-999A-57A5A6592310}"/>
              </a:ext>
            </a:extLst>
          </p:cNvPr>
          <p:cNvSpPr>
            <a:spLocks noGrp="1"/>
          </p:cNvSpPr>
          <p:nvPr>
            <p:ph type="body" idx="1"/>
          </p:nvPr>
        </p:nvSpPr>
        <p:spPr/>
        <p:txBody>
          <a:bodyPr>
            <a:normAutofit/>
          </a:bodyPr>
          <a:lstStyle/>
          <a:p>
            <a:pPr algn="ctr"/>
            <a:r>
              <a:rPr lang="nl-BE" sz="3000"/>
              <a:t>Teken op een blaadje</a:t>
            </a:r>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61882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7D0ECC-66F7-40E3-838B-905A1390702D}"/>
              </a:ext>
            </a:extLst>
          </p:cNvPr>
          <p:cNvSpPr>
            <a:spLocks noGrp="1"/>
          </p:cNvSpPr>
          <p:nvPr>
            <p:ph type="title"/>
          </p:nvPr>
        </p:nvSpPr>
        <p:spPr/>
        <p:txBody>
          <a:bodyPr/>
          <a:lstStyle/>
          <a:p>
            <a:r>
              <a:rPr lang="nl-BE"/>
              <a:t>Hoe groot is een teek?</a:t>
            </a:r>
          </a:p>
        </p:txBody>
      </p:sp>
      <p:sp>
        <p:nvSpPr>
          <p:cNvPr id="5" name="Tijdelijke aanduiding voor inhoud 4">
            <a:extLst>
              <a:ext uri="{FF2B5EF4-FFF2-40B4-BE49-F238E27FC236}">
                <a16:creationId xmlns:a16="http://schemas.microsoft.com/office/drawing/2014/main" id="{4AE38127-A2AC-431C-BA0D-0C2982A7D1E3}"/>
              </a:ext>
            </a:extLst>
          </p:cNvPr>
          <p:cNvSpPr>
            <a:spLocks noGrp="1"/>
          </p:cNvSpPr>
          <p:nvPr>
            <p:ph idx="1"/>
          </p:nvPr>
        </p:nvSpPr>
        <p:spPr/>
        <p:txBody>
          <a:bodyPr/>
          <a:lstStyle/>
          <a:p>
            <a:r>
              <a:rPr lang="nl-BE" dirty="0"/>
              <a:t>Teken zijn kleine spinachtigen</a:t>
            </a:r>
          </a:p>
          <a:p>
            <a:r>
              <a:rPr lang="nl-BE" dirty="0"/>
              <a:t>0,5-15 mm groot</a:t>
            </a:r>
          </a:p>
          <a:p>
            <a:endParaRPr lang="nl-BE" dirty="0"/>
          </a:p>
          <a:p>
            <a:endParaRPr lang="nl-BE" dirty="0"/>
          </a:p>
          <a:p>
            <a:endParaRPr lang="nl-BE" dirty="0"/>
          </a:p>
          <a:p>
            <a:endParaRPr lang="nl-BE" dirty="0"/>
          </a:p>
        </p:txBody>
      </p:sp>
      <p:pic>
        <p:nvPicPr>
          <p:cNvPr id="6" name="Afbeelding 5">
            <a:extLst>
              <a:ext uri="{FF2B5EF4-FFF2-40B4-BE49-F238E27FC236}">
                <a16:creationId xmlns:a16="http://schemas.microsoft.com/office/drawing/2014/main" id="{749D6596-82F0-4589-A35B-EBE3AD348CF9}"/>
              </a:ext>
            </a:extLst>
          </p:cNvPr>
          <p:cNvPicPr>
            <a:picLocks noChangeAspect="1"/>
          </p:cNvPicPr>
          <p:nvPr/>
        </p:nvPicPr>
        <p:blipFill>
          <a:blip r:embed="rId3"/>
          <a:stretch>
            <a:fillRect/>
          </a:stretch>
        </p:blipFill>
        <p:spPr>
          <a:xfrm>
            <a:off x="4963886" y="1369219"/>
            <a:ext cx="2330223" cy="2912779"/>
          </a:xfrm>
          <a:prstGeom prst="rect">
            <a:avLst/>
          </a:prstGeom>
        </p:spPr>
      </p:pic>
    </p:spTree>
    <p:extLst>
      <p:ext uri="{BB962C8B-B14F-4D97-AF65-F5344CB8AC3E}">
        <p14:creationId xmlns:p14="http://schemas.microsoft.com/office/powerpoint/2010/main" val="414865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6767C-13E9-43EA-B05C-2089EE240FBD}"/>
              </a:ext>
            </a:extLst>
          </p:cNvPr>
          <p:cNvSpPr>
            <a:spLocks noGrp="1"/>
          </p:cNvSpPr>
          <p:nvPr>
            <p:ph type="title"/>
          </p:nvPr>
        </p:nvSpPr>
        <p:spPr/>
        <p:txBody>
          <a:bodyPr/>
          <a:lstStyle/>
          <a:p>
            <a:r>
              <a:rPr lang="nl-BE" dirty="0"/>
              <a:t>Levenscyclus van de teek</a:t>
            </a:r>
          </a:p>
        </p:txBody>
      </p:sp>
      <p:sp>
        <p:nvSpPr>
          <p:cNvPr id="11" name="Tijdelijke aanduiding voor inhoud 10">
            <a:extLst>
              <a:ext uri="{FF2B5EF4-FFF2-40B4-BE49-F238E27FC236}">
                <a16:creationId xmlns:a16="http://schemas.microsoft.com/office/drawing/2014/main" id="{201864DA-29B3-4A48-9A4E-680C0934DEA1}"/>
              </a:ext>
            </a:extLst>
          </p:cNvPr>
          <p:cNvSpPr>
            <a:spLocks noGrp="1"/>
          </p:cNvSpPr>
          <p:nvPr>
            <p:ph sz="half" idx="1"/>
          </p:nvPr>
        </p:nvSpPr>
        <p:spPr>
          <a:xfrm>
            <a:off x="609601" y="1425387"/>
            <a:ext cx="3411070" cy="3169235"/>
          </a:xfrm>
        </p:spPr>
        <p:txBody>
          <a:bodyPr/>
          <a:lstStyle/>
          <a:p>
            <a:r>
              <a:rPr lang="nl-BE" dirty="0"/>
              <a:t>Teken voeden zich met bloed van dieren en mensen</a:t>
            </a:r>
          </a:p>
          <a:p>
            <a:r>
              <a:rPr lang="nl-BE" dirty="0"/>
              <a:t>Teken kunnen zo ziekten overdragen</a:t>
            </a:r>
          </a:p>
        </p:txBody>
      </p:sp>
      <p:pic>
        <p:nvPicPr>
          <p:cNvPr id="14" name="Picture 2">
            <a:extLst>
              <a:ext uri="{FF2B5EF4-FFF2-40B4-BE49-F238E27FC236}">
                <a16:creationId xmlns:a16="http://schemas.microsoft.com/office/drawing/2014/main" id="{6507FB81-DA0A-4990-830B-033C8BF9A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464" y="1643067"/>
            <a:ext cx="47609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6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p:txBody>
          <a:bodyPr/>
          <a:lstStyle/>
          <a:p>
            <a:pPr algn="ctr"/>
            <a:r>
              <a:rPr lang="nl-BE" dirty="0"/>
              <a:t>Waar komen teken voor?</a:t>
            </a:r>
          </a:p>
        </p:txBody>
      </p:sp>
      <p:sp>
        <p:nvSpPr>
          <p:cNvPr id="7" name="Tijdelijke aanduiding voor tekst 6">
            <a:extLst>
              <a:ext uri="{FF2B5EF4-FFF2-40B4-BE49-F238E27FC236}">
                <a16:creationId xmlns:a16="http://schemas.microsoft.com/office/drawing/2014/main" id="{BEC930D8-5E02-4FCA-999A-57A5A6592310}"/>
              </a:ext>
            </a:extLst>
          </p:cNvPr>
          <p:cNvSpPr>
            <a:spLocks noGrp="1"/>
          </p:cNvSpPr>
          <p:nvPr>
            <p:ph type="body" idx="1"/>
          </p:nvPr>
        </p:nvSpPr>
        <p:spPr/>
        <p:txBody>
          <a:bodyPr>
            <a:normAutofit/>
          </a:bodyPr>
          <a:lstStyle/>
          <a:p>
            <a:pPr algn="ctr"/>
            <a:endParaRPr lang="nl-BE" sz="3000"/>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319577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8181B-B38C-45F9-B508-C33918237281}"/>
              </a:ext>
            </a:extLst>
          </p:cNvPr>
          <p:cNvSpPr>
            <a:spLocks noGrp="1"/>
          </p:cNvSpPr>
          <p:nvPr>
            <p:ph type="title"/>
          </p:nvPr>
        </p:nvSpPr>
        <p:spPr/>
        <p:txBody>
          <a:bodyPr/>
          <a:lstStyle/>
          <a:p>
            <a:r>
              <a:rPr lang="nl-BE"/>
              <a:t>Waar komen teken voor?</a:t>
            </a:r>
          </a:p>
        </p:txBody>
      </p:sp>
      <p:sp>
        <p:nvSpPr>
          <p:cNvPr id="3" name="Tijdelijke aanduiding voor inhoud 2">
            <a:extLst>
              <a:ext uri="{FF2B5EF4-FFF2-40B4-BE49-F238E27FC236}">
                <a16:creationId xmlns:a16="http://schemas.microsoft.com/office/drawing/2014/main" id="{AAB77F1F-65D9-476B-B18E-EB70502263E5}"/>
              </a:ext>
            </a:extLst>
          </p:cNvPr>
          <p:cNvSpPr>
            <a:spLocks noGrp="1"/>
          </p:cNvSpPr>
          <p:nvPr>
            <p:ph idx="1"/>
          </p:nvPr>
        </p:nvSpPr>
        <p:spPr/>
        <p:txBody>
          <a:bodyPr>
            <a:normAutofit/>
          </a:bodyPr>
          <a:lstStyle/>
          <a:p>
            <a:r>
              <a:rPr lang="nl-BE" dirty="0"/>
              <a:t>Op veel plaatsen</a:t>
            </a:r>
          </a:p>
          <a:p>
            <a:pPr lvl="1"/>
            <a:r>
              <a:rPr lang="nl-BE" dirty="0"/>
              <a:t>In het bos</a:t>
            </a:r>
          </a:p>
          <a:p>
            <a:pPr lvl="1"/>
            <a:r>
              <a:rPr lang="nl-BE" dirty="0"/>
              <a:t>In de tuin</a:t>
            </a:r>
          </a:p>
          <a:p>
            <a:pPr lvl="1"/>
            <a:r>
              <a:rPr lang="nl-BE" dirty="0"/>
              <a:t>In de duinen</a:t>
            </a:r>
          </a:p>
          <a:p>
            <a:pPr lvl="1"/>
            <a:r>
              <a:rPr lang="nl-BE" dirty="0"/>
              <a:t>In het park</a:t>
            </a:r>
          </a:p>
          <a:p>
            <a:r>
              <a:rPr lang="nl-BE" dirty="0"/>
              <a:t>Vooral tussen vochtige bladen en hoog schaduwrijk gras</a:t>
            </a:r>
          </a:p>
          <a:p>
            <a:r>
              <a:rPr lang="nl-BE" dirty="0"/>
              <a:t>Hele jaar door, maar meestal tussen maart en oktober </a:t>
            </a:r>
          </a:p>
          <a:p>
            <a:endParaRPr lang="nl-BE" dirty="0"/>
          </a:p>
          <a:p>
            <a:pPr marL="0" indent="0">
              <a:buNone/>
            </a:pPr>
            <a:endParaRPr lang="nl-BE" dirty="0"/>
          </a:p>
          <a:p>
            <a:pPr marL="0" indent="0">
              <a:buNone/>
            </a:pPr>
            <a:endParaRPr lang="nl-BE" dirty="0"/>
          </a:p>
        </p:txBody>
      </p:sp>
      <p:sp>
        <p:nvSpPr>
          <p:cNvPr id="4" name="Rechteraccolade 3">
            <a:extLst>
              <a:ext uri="{FF2B5EF4-FFF2-40B4-BE49-F238E27FC236}">
                <a16:creationId xmlns:a16="http://schemas.microsoft.com/office/drawing/2014/main" id="{64A31018-8BC4-4C4D-A3D7-3E60E4A3767A}"/>
              </a:ext>
            </a:extLst>
          </p:cNvPr>
          <p:cNvSpPr/>
          <p:nvPr/>
        </p:nvSpPr>
        <p:spPr>
          <a:xfrm>
            <a:off x="3543300" y="1659835"/>
            <a:ext cx="223630" cy="1436204"/>
          </a:xfrm>
          <a:prstGeom prst="rightBrace">
            <a:avLst/>
          </a:prstGeom>
          <a:noFill/>
          <a:ln>
            <a:solidFill>
              <a:srgbClr val="39B9BE"/>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nl-BE"/>
          </a:p>
        </p:txBody>
      </p:sp>
      <p:sp>
        <p:nvSpPr>
          <p:cNvPr id="5" name="Tekstvak 4">
            <a:extLst>
              <a:ext uri="{FF2B5EF4-FFF2-40B4-BE49-F238E27FC236}">
                <a16:creationId xmlns:a16="http://schemas.microsoft.com/office/drawing/2014/main" id="{486D371A-30D6-4B59-9ADB-36460B83A2B5}"/>
              </a:ext>
            </a:extLst>
          </p:cNvPr>
          <p:cNvSpPr txBox="1"/>
          <p:nvPr/>
        </p:nvSpPr>
        <p:spPr>
          <a:xfrm>
            <a:off x="3861351" y="2116327"/>
            <a:ext cx="2281031" cy="523220"/>
          </a:xfrm>
          <a:prstGeom prst="rect">
            <a:avLst/>
          </a:prstGeom>
          <a:noFill/>
        </p:spPr>
        <p:txBody>
          <a:bodyPr wrap="square" rtlCol="0">
            <a:spAutoFit/>
          </a:bodyPr>
          <a:lstStyle/>
          <a:p>
            <a:r>
              <a:rPr lang="nl-BE" dirty="0">
                <a:solidFill>
                  <a:schemeClr val="tx1">
                    <a:lumMod val="75000"/>
                    <a:lumOff val="25000"/>
                  </a:schemeClr>
                </a:solidFill>
              </a:rPr>
              <a:t>Plaatsen waar kinderen vaak spelen</a:t>
            </a:r>
          </a:p>
        </p:txBody>
      </p:sp>
    </p:spTree>
    <p:extLst>
      <p:ext uri="{BB962C8B-B14F-4D97-AF65-F5344CB8AC3E}">
        <p14:creationId xmlns:p14="http://schemas.microsoft.com/office/powerpoint/2010/main" val="27967043"/>
      </p:ext>
    </p:extLst>
  </p:cSld>
  <p:clrMapOvr>
    <a:masterClrMapping/>
  </p:clrMapOvr>
</p:sld>
</file>

<file path=ppt/theme/theme1.xml><?xml version="1.0" encoding="utf-8"?>
<a:theme xmlns:a="http://schemas.openxmlformats.org/drawingml/2006/main" name="Standaard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S_DOSSIER_bewegen" id="{CC0E3EA7-24DC-9D43-99AC-7AB272077C17}" vid="{0BE4938E-85EF-1A45-B5EE-C08A1706AF7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5AB772FF8C4A4983E74EE07AFDC95B" ma:contentTypeVersion="7" ma:contentTypeDescription="Een nieuw document maken." ma:contentTypeScope="" ma:versionID="4a7ffa53407a332bc3b879f1c30af2f7">
  <xsd:schema xmlns:xsd="http://www.w3.org/2001/XMLSchema" xmlns:xs="http://www.w3.org/2001/XMLSchema" xmlns:p="http://schemas.microsoft.com/office/2006/metadata/properties" xmlns:ns2="27c3a557-c68f-40cf-9d20-44d089e87109" xmlns:ns3="326b898f-e6e3-43f5-85ca-89785998dbf1" targetNamespace="http://schemas.microsoft.com/office/2006/metadata/properties" ma:root="true" ma:fieldsID="d8eaaaced62718dc1bb4a21056fe965e" ns2:_="" ns3:_="">
    <xsd:import namespace="27c3a557-c68f-40cf-9d20-44d089e87109"/>
    <xsd:import namespace="326b898f-e6e3-43f5-85ca-89785998d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b898f-e6e3-43f5-85ca-89785998dbf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1D3912-9502-4C8A-B6A1-20B98A6CE0E9}">
  <ds:schemaRefs>
    <ds:schemaRef ds:uri="http://purl.org/dc/terms/"/>
    <ds:schemaRef ds:uri="http://schemas.openxmlformats.org/package/2006/metadata/core-properties"/>
    <ds:schemaRef ds:uri="326b898f-e6e3-43f5-85ca-89785998dbf1"/>
    <ds:schemaRef ds:uri="http://schemas.microsoft.com/office/2006/documentManagement/types"/>
    <ds:schemaRef ds:uri="http://schemas.microsoft.com/office/infopath/2007/PartnerControls"/>
    <ds:schemaRef ds:uri="http://purl.org/dc/elements/1.1/"/>
    <ds:schemaRef ds:uri="http://schemas.microsoft.com/office/2006/metadata/properties"/>
    <ds:schemaRef ds:uri="27c3a557-c68f-40cf-9d20-44d089e87109"/>
    <ds:schemaRef ds:uri="http://www.w3.org/XML/1998/namespace"/>
    <ds:schemaRef ds:uri="http://purl.org/dc/dcmitype/"/>
  </ds:schemaRefs>
</ds:datastoreItem>
</file>

<file path=customXml/itemProps2.xml><?xml version="1.0" encoding="utf-8"?>
<ds:datastoreItem xmlns:ds="http://schemas.openxmlformats.org/officeDocument/2006/customXml" ds:itemID="{9A2EB152-6519-44E5-AA28-CE91DA942051}">
  <ds:schemaRefs>
    <ds:schemaRef ds:uri="http://schemas.microsoft.com/sharepoint/v3/contenttype/forms"/>
  </ds:schemaRefs>
</ds:datastoreItem>
</file>

<file path=customXml/itemProps3.xml><?xml version="1.0" encoding="utf-8"?>
<ds:datastoreItem xmlns:ds="http://schemas.openxmlformats.org/officeDocument/2006/customXml" ds:itemID="{F54C7EAA-1A0C-4CFB-B42E-8832EA02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3a557-c68f-40cf-9d20-44d089e87109"/>
    <ds:schemaRef ds:uri="326b898f-e6e3-43f5-85ca-89785998d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Standaardthema.thmx</Template>
  <TotalTime>5546</TotalTime>
  <Words>2746</Words>
  <Application>Microsoft Office PowerPoint</Application>
  <PresentationFormat>Diavoorstelling (16:9)</PresentationFormat>
  <Paragraphs>272</Paragraphs>
  <Slides>32</Slides>
  <Notes>32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32</vt:i4>
      </vt:variant>
    </vt:vector>
  </HeadingPairs>
  <TitlesOfParts>
    <vt:vector size="39" baseType="lpstr">
      <vt:lpstr>Arial</vt:lpstr>
      <vt:lpstr>Calibri</vt:lpstr>
      <vt:lpstr>FlandersArtSans-Light</vt:lpstr>
      <vt:lpstr>FlandersArtSans-Medium</vt:lpstr>
      <vt:lpstr>Lucida Grande</vt:lpstr>
      <vt:lpstr>Standaardthema</vt:lpstr>
      <vt:lpstr>1_Office-thema</vt:lpstr>
      <vt:lpstr>Wees niet gek, doe de tekencheck! </vt:lpstr>
      <vt:lpstr>Doel van de presentatie</vt:lpstr>
      <vt:lpstr>Waarom?</vt:lpstr>
      <vt:lpstr>Wat weten jullie over teken?</vt:lpstr>
      <vt:lpstr>Hoe groot is een teek?</vt:lpstr>
      <vt:lpstr>Hoe groot is een teek?</vt:lpstr>
      <vt:lpstr>Levenscyclus van de teek</vt:lpstr>
      <vt:lpstr>Waar komen teken voor?</vt:lpstr>
      <vt:lpstr>Waar komen teken voor?</vt:lpstr>
      <vt:lpstr>Advies 1: Controleer         dezelfde dag nog nadat je in de natuur bent geweest</vt:lpstr>
      <vt:lpstr>Controleren – waarom?</vt:lpstr>
      <vt:lpstr>Controleren – waar bijt een teek?</vt:lpstr>
      <vt:lpstr>Controleren – wanneer?</vt:lpstr>
      <vt:lpstr>Controleren, elke keer nadat je in de natuur was en van kop tot teen… niet vanzelfsprekend </vt:lpstr>
      <vt:lpstr>Lichamelijke integriteit op kamp  – richtlijnen SENSOA</vt:lpstr>
      <vt:lpstr>Advies 2: Verwijderen         Verwijder de teek rustig en in één beweging</vt:lpstr>
      <vt:lpstr>Hoe verwijder je een teek?</vt:lpstr>
      <vt:lpstr>Tekenbeet verwijderen - tips</vt:lpstr>
      <vt:lpstr>Welke tekenverwijderaar is de beste? </vt:lpstr>
      <vt:lpstr>Tekenverwijderaars</vt:lpstr>
      <vt:lpstr>Tekenverwijderaars - tekenkaart </vt:lpstr>
      <vt:lpstr>Tekenverwijderaars - pincet</vt:lpstr>
      <vt:lpstr>Andere tekenverwijderaars</vt:lpstr>
      <vt:lpstr>ADVIES 3: Opvolgen        Volg de symptomen een maand lang op</vt:lpstr>
      <vt:lpstr>Waarom? Ziekte van Lyme</vt:lpstr>
      <vt:lpstr>Waarom? Ziekte van Lyme</vt:lpstr>
      <vt:lpstr>Tekenbeet opvolgen – Hoe?</vt:lpstr>
      <vt:lpstr>Tekenbeten voorkomen?</vt:lpstr>
      <vt:lpstr>Preventieve tips </vt:lpstr>
      <vt:lpstr>Conclusie</vt:lpstr>
      <vt:lpstr>Gids “Wat te doen bij een tekenbeet?”</vt:lpstr>
      <vt:lpstr>Meer informatie?</vt:lpstr>
    </vt:vector>
  </TitlesOfParts>
  <Company>Circuze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 Pellens</dc:creator>
  <cp:lastModifiedBy>Schoeters Koen</cp:lastModifiedBy>
  <cp:revision>58</cp:revision>
  <dcterms:created xsi:type="dcterms:W3CDTF">2018-03-19T08:16:22Z</dcterms:created>
  <dcterms:modified xsi:type="dcterms:W3CDTF">2020-03-12T09:37:28Z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0x010100035AB772FF8C4A4983E74EE07AFDC95B</vt:lpwstr>
  </property>
</Properties>
</file>